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16"/>
  </p:notesMasterIdLst>
  <p:sldIdLst>
    <p:sldId id="263" r:id="rId2"/>
    <p:sldId id="258" r:id="rId3"/>
    <p:sldId id="267" r:id="rId4"/>
    <p:sldId id="259" r:id="rId5"/>
    <p:sldId id="269" r:id="rId6"/>
    <p:sldId id="268" r:id="rId7"/>
    <p:sldId id="278" r:id="rId8"/>
    <p:sldId id="279" r:id="rId9"/>
    <p:sldId id="277" r:id="rId10"/>
    <p:sldId id="272" r:id="rId11"/>
    <p:sldId id="273" r:id="rId12"/>
    <p:sldId id="274" r:id="rId13"/>
    <p:sldId id="276" r:id="rId14"/>
    <p:sldId id="280" r:id="rId15"/>
  </p:sldIdLst>
  <p:sldSz cx="9144000" cy="6858000" type="screen4x3"/>
  <p:notesSz cx="6858000" cy="9945688"/>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z8A5SWNnleGEQd+OxURzA==" hashData="d7DXRRF9cOaNbeL63wGblYMWEU+Eh9dZQMi20hxI5dSoR+UxS2Guu3dBYSvvTA72ULUR/JNt3D5LFTkiNXX3l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田 美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66CC"/>
    <a:srgbClr val="D3C3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52185" autoAdjust="0"/>
  </p:normalViewPr>
  <p:slideViewPr>
    <p:cSldViewPr>
      <p:cViewPr varScale="1">
        <p:scale>
          <a:sx n="66" d="100"/>
          <a:sy n="66" d="100"/>
        </p:scale>
        <p:origin x="24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475" y="67"/>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41730DD-DFED-4E0E-BA5F-8DC57C214B54}"/>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Times New Roman" charset="0"/>
                <a:ea typeface="ＭＳ Ｐゴシック" charset="0"/>
                <a:cs typeface="ＭＳ Ｐゴシック" charset="0"/>
              </a:defRPr>
            </a:lvl1pPr>
          </a:lstStyle>
          <a:p>
            <a:pPr>
              <a:defRPr/>
            </a:pPr>
            <a:endParaRPr lang="ja-JP" altLang="en-US"/>
          </a:p>
        </p:txBody>
      </p:sp>
      <p:sp>
        <p:nvSpPr>
          <p:cNvPr id="3" name="日付プレースホルダー 2">
            <a:extLst>
              <a:ext uri="{FF2B5EF4-FFF2-40B4-BE49-F238E27FC236}">
                <a16:creationId xmlns:a16="http://schemas.microsoft.com/office/drawing/2014/main" id="{A5EE3DFA-F9B3-4B27-A9A0-CCEFBD072E8D}"/>
              </a:ext>
            </a:extLst>
          </p:cNvPr>
          <p:cNvSpPr>
            <a:spLocks noGrp="1"/>
          </p:cNvSpPr>
          <p:nvPr>
            <p:ph type="dt"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itchFamily="50" charset="-128"/>
              </a:defRPr>
            </a:lvl1pPr>
          </a:lstStyle>
          <a:p>
            <a:pPr>
              <a:defRPr/>
            </a:pPr>
            <a:fld id="{67D236EF-6279-4831-A578-4ED7E31DDBC1}" type="datetimeFigureOut">
              <a:rPr lang="ja-JP" altLang="en-US"/>
              <a:pPr>
                <a:defRPr/>
              </a:pPr>
              <a:t>2022/3/24</a:t>
            </a:fld>
            <a:endParaRPr lang="ja-JP" altLang="en-US"/>
          </a:p>
        </p:txBody>
      </p:sp>
      <p:sp>
        <p:nvSpPr>
          <p:cNvPr id="4" name="スライド イメージ プレースホルダー 3">
            <a:extLst>
              <a:ext uri="{FF2B5EF4-FFF2-40B4-BE49-F238E27FC236}">
                <a16:creationId xmlns:a16="http://schemas.microsoft.com/office/drawing/2014/main" id="{8163EE07-1DD5-41B7-A76E-3EACF4A61DF3}"/>
              </a:ext>
            </a:extLst>
          </p:cNvPr>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7443395-A188-4701-A9FE-61E83DF1285A}"/>
              </a:ext>
            </a:extLst>
          </p:cNvPr>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AEFB7F10-E5E5-4A1E-AEC1-2A782C311422}"/>
              </a:ext>
            </a:extLst>
          </p:cNvPr>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eaLnBrk="1" hangingPunct="1">
              <a:defRPr sz="1200">
                <a:latin typeface="Times New Roman" charset="0"/>
                <a:ea typeface="ＭＳ Ｐゴシック" charset="0"/>
                <a:cs typeface="ＭＳ Ｐゴシック" charset="0"/>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405080E6-78AB-40EA-A202-27E47879BB8C}"/>
              </a:ext>
            </a:extLst>
          </p:cNvPr>
          <p:cNvSpPr>
            <a:spLocks noGrp="1"/>
          </p:cNvSpPr>
          <p:nvPr>
            <p:ph type="sldNum" sz="quarter" idx="5"/>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26877DC-F5B3-43DE-B7DF-686EE2FA9D5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DF14D0A9-7D76-42AB-B107-55457EF8F1B9}"/>
              </a:ext>
            </a:extLst>
          </p:cNvPr>
          <p:cNvSpPr>
            <a:spLocks noGrp="1" noRot="1" noChangeAspect="1" noTextEdit="1"/>
          </p:cNvSpPr>
          <p:nvPr>
            <p:ph type="sldImg"/>
          </p:nvPr>
        </p:nvSpPr>
        <p:spPr bwMode="auto">
          <a:xfrm>
            <a:off x="849313" y="652463"/>
            <a:ext cx="5086350" cy="381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a:extLst>
              <a:ext uri="{FF2B5EF4-FFF2-40B4-BE49-F238E27FC236}">
                <a16:creationId xmlns:a16="http://schemas.microsoft.com/office/drawing/2014/main" id="{269490ED-627F-4F47-A64E-6140B94270B4}"/>
              </a:ext>
            </a:extLst>
          </p:cNvPr>
          <p:cNvSpPr>
            <a:spLocks noGrp="1"/>
          </p:cNvSpPr>
          <p:nvPr>
            <p:ph type="body" idx="1"/>
          </p:nvPr>
        </p:nvSpPr>
        <p:spPr bwMode="auto">
          <a:xfrm>
            <a:off x="692150" y="4756150"/>
            <a:ext cx="5486400"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これより、文学部横断型人文学プログラムについて説明します。</a:t>
            </a:r>
          </a:p>
        </p:txBody>
      </p:sp>
      <p:sp>
        <p:nvSpPr>
          <p:cNvPr id="4100" name="スライド番号プレースホルダー 3">
            <a:extLst>
              <a:ext uri="{FF2B5EF4-FFF2-40B4-BE49-F238E27FC236}">
                <a16:creationId xmlns:a16="http://schemas.microsoft.com/office/drawing/2014/main" id="{486711FA-2DA5-4308-989C-F6BA5E93A3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B3F2D51-BD47-4279-93C9-2054AA1450CF}" type="slidenum">
              <a:rPr lang="ja-JP" altLang="en-US" smtClean="0">
                <a:latin typeface="Times New Roman" panose="02020603050405020304" pitchFamily="18" charset="0"/>
              </a:rPr>
              <a:pPr>
                <a:spcBef>
                  <a:spcPct val="0"/>
                </a:spcBef>
              </a:pPr>
              <a:t>1</a:t>
            </a:fld>
            <a:endParaRPr lang="ja-JP"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2C9943D9-2A8B-4BAC-9028-3C37805263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24E3ECEC-12C9-45FA-9590-BBC3669A7F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いいえ，プログラムのために履修した科目の単位は，以下のように卒業に必要な単位に充当することができます。</a:t>
            </a:r>
            <a:endParaRPr lang="en-US" altLang="ja-JP"/>
          </a:p>
          <a:p>
            <a:pPr eaLnBrk="1" hangingPunct="1"/>
            <a:r>
              <a:rPr lang="ja-JP" altLang="en-US" b="1" u="sng"/>
              <a:t>ただし、</a:t>
            </a:r>
            <a:r>
              <a:rPr lang="en-US" altLang="ja-JP" b="1" u="sng"/>
              <a:t>2018</a:t>
            </a:r>
            <a:r>
              <a:rPr lang="ja-JP" altLang="en-US" b="1" u="sng"/>
              <a:t>年次以前の学生の場合、「プロジェクト・ゼミ」（</a:t>
            </a:r>
            <a:r>
              <a:rPr lang="en-US" altLang="ja-JP" b="1" u="sng"/>
              <a:t>2</a:t>
            </a:r>
            <a:r>
              <a:rPr lang="ja-JP" altLang="en-US" b="1" u="sng"/>
              <a:t>単位）のみ，卒業に必要な単位に充当することができませんので注意してください。</a:t>
            </a:r>
            <a:r>
              <a:rPr lang="en-US" altLang="ja-JP"/>
              <a:t>2019</a:t>
            </a:r>
            <a:r>
              <a:rPr lang="ja-JP" altLang="en-US"/>
              <a:t>年次以降の学生は充当できます。</a:t>
            </a:r>
            <a:endParaRPr lang="ja-JP" altLang="ja-JP"/>
          </a:p>
          <a:p>
            <a:pPr eaLnBrk="1" hangingPunct="1"/>
            <a:endParaRPr lang="en-US" altLang="ja-JP"/>
          </a:p>
          <a:p>
            <a:pPr eaLnBrk="1" hangingPunct="1"/>
            <a:r>
              <a:rPr lang="ja-JP" altLang="en-US"/>
              <a:t>（１）「共通基礎科目」および「プログラム開講科目」は，</a:t>
            </a:r>
            <a:endParaRPr lang="en-US" altLang="ja-JP"/>
          </a:p>
          <a:p>
            <a:pPr eaLnBrk="1" hangingPunct="1"/>
            <a:r>
              <a:rPr lang="ja-JP" altLang="en-US"/>
              <a:t>他学部・他学科科目を履修し取得した単位と合わせて，各学科で認められている範囲で，「学科の選択科目」として卒業に必要な単位に充当することができます。</a:t>
            </a:r>
            <a:endParaRPr lang="en-US" altLang="ja-JP"/>
          </a:p>
          <a:p>
            <a:pPr eaLnBrk="1" hangingPunct="1"/>
            <a:endParaRPr lang="ja-JP" altLang="ja-JP"/>
          </a:p>
          <a:p>
            <a:pPr eaLnBrk="1" hangingPunct="1"/>
            <a:r>
              <a:rPr lang="ja-JP" altLang="en-US"/>
              <a:t>（２）「プログラム指定科目」および「自由選択科目」は，</a:t>
            </a:r>
            <a:endParaRPr lang="en-US" altLang="ja-JP"/>
          </a:p>
          <a:p>
            <a:pPr eaLnBrk="1" hangingPunct="1"/>
            <a:r>
              <a:rPr lang="ja-JP" altLang="en-US"/>
              <a:t>・自学科で開講されている科目については、学科科目の単位として，</a:t>
            </a:r>
            <a:endParaRPr lang="en-US" altLang="ja-JP"/>
          </a:p>
          <a:p>
            <a:pPr eaLnBrk="1" hangingPunct="1"/>
            <a:r>
              <a:rPr lang="ja-JP" altLang="en-US"/>
              <a:t>・「全学共通科目」として開講されているものは、全学共通科目の単位として，</a:t>
            </a:r>
            <a:endParaRPr lang="en-US" altLang="ja-JP"/>
          </a:p>
          <a:p>
            <a:pPr eaLnBrk="1" hangingPunct="1"/>
            <a:r>
              <a:rPr lang="ja-JP" altLang="en-US"/>
              <a:t>・他学部・他学科の科目は，学科の選択科目の単位として</a:t>
            </a:r>
            <a:r>
              <a:rPr lang="en-US" altLang="ja-JP"/>
              <a:t>,</a:t>
            </a:r>
          </a:p>
          <a:p>
            <a:pPr eaLnBrk="1" hangingPunct="1"/>
            <a:r>
              <a:rPr lang="ja-JP" altLang="en-US"/>
              <a:t>各学科で定められている範囲で</a:t>
            </a:r>
            <a:r>
              <a:rPr lang="ja-JP" altLang="en-US">
                <a:solidFill>
                  <a:schemeClr val="accent1"/>
                </a:solidFill>
              </a:rPr>
              <a:t>、</a:t>
            </a:r>
            <a:r>
              <a:rPr lang="ja-JP" altLang="en-US"/>
              <a:t>卒業に必要な単位に充当することができます。</a:t>
            </a:r>
            <a:endParaRPr lang="en-US" altLang="ja-JP"/>
          </a:p>
          <a:p>
            <a:pPr eaLnBrk="1" hangingPunct="1"/>
            <a:endParaRPr lang="ja-JP" altLang="ja-JP"/>
          </a:p>
          <a:p>
            <a:pPr eaLnBrk="1" hangingPunct="1"/>
            <a:endParaRPr lang="ja-JP" altLang="en-US"/>
          </a:p>
        </p:txBody>
      </p:sp>
      <p:sp>
        <p:nvSpPr>
          <p:cNvPr id="22532" name="スライド番号プレースホルダー 3">
            <a:extLst>
              <a:ext uri="{FF2B5EF4-FFF2-40B4-BE49-F238E27FC236}">
                <a16:creationId xmlns:a16="http://schemas.microsoft.com/office/drawing/2014/main" id="{663F43C0-3429-4BD4-8D04-55C43517A5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6C17412-7070-428E-BF5E-1BB21FE233E5}" type="slidenum">
              <a:rPr lang="ja-JP" altLang="en-US" smtClean="0">
                <a:latin typeface="Times New Roman" panose="02020603050405020304" pitchFamily="18" charset="0"/>
              </a:rPr>
              <a:pPr>
                <a:spcBef>
                  <a:spcPct val="0"/>
                </a:spcBef>
              </a:pPr>
              <a:t>10</a:t>
            </a:fld>
            <a:endParaRPr lang="ja-JP"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F71FA813-8AFC-443B-A8A9-22563B13D1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6D2FE589-851E-43BB-9EB9-FFFD3125B6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はい、含まれます。ただし，この場合は，</a:t>
            </a:r>
            <a:r>
              <a:rPr lang="en-US" altLang="ja-JP"/>
              <a:t>Q1</a:t>
            </a:r>
            <a:r>
              <a:rPr lang="ja-JP" altLang="en-US"/>
              <a:t>でもふれたように、全学共通科目の単位として計算されます。</a:t>
            </a:r>
            <a:endParaRPr lang="ja-JP" altLang="ja-JP"/>
          </a:p>
          <a:p>
            <a:pPr eaLnBrk="1" hangingPunct="1"/>
            <a:endParaRPr lang="ja-JP" altLang="en-US"/>
          </a:p>
        </p:txBody>
      </p:sp>
      <p:sp>
        <p:nvSpPr>
          <p:cNvPr id="24580" name="スライド番号プレースホルダー 3">
            <a:extLst>
              <a:ext uri="{FF2B5EF4-FFF2-40B4-BE49-F238E27FC236}">
                <a16:creationId xmlns:a16="http://schemas.microsoft.com/office/drawing/2014/main" id="{05E4109A-4996-4ED1-8F9E-A4EE370D72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96ADE67-352D-41E8-89D1-34D57489CB53}" type="slidenum">
              <a:rPr lang="ja-JP" altLang="en-US" smtClean="0">
                <a:latin typeface="Times New Roman" panose="02020603050405020304" pitchFamily="18" charset="0"/>
              </a:rPr>
              <a:pPr>
                <a:spcBef>
                  <a:spcPct val="0"/>
                </a:spcBef>
              </a:pPr>
              <a:t>11</a:t>
            </a:fld>
            <a:endParaRPr lang="ja-JP"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7ADC4C59-EAAC-487C-A805-DE4E17AF3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CA13BBA8-A04E-4E5E-BBB3-07F4C6CFDE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１年次に抽選で落選したり、１年次に１科目履修した２年次生については、優先的に登録できる抽選の設定をしています。それにもかかわらず、抽選から外れ、どうしてもコース履修のためこの科目の登録が必要な人は、履修登録期間内に早急に、ガイドブックにある「各種問い合わせ先」</a:t>
            </a:r>
            <a:r>
              <a:rPr lang="ja-JP" altLang="en-US">
                <a:solidFill>
                  <a:schemeClr val="accent1"/>
                </a:solidFill>
              </a:rPr>
              <a:t>（文学部長室</a:t>
            </a:r>
            <a:r>
              <a:rPr lang="ja-JP" altLang="en-US"/>
              <a:t>）に相談してください。</a:t>
            </a:r>
            <a:endParaRPr lang="ja-JP" altLang="ja-JP"/>
          </a:p>
          <a:p>
            <a:pPr eaLnBrk="1" hangingPunct="1"/>
            <a:endParaRPr lang="en-US" altLang="ja-JP"/>
          </a:p>
          <a:p>
            <a:pPr eaLnBrk="1" hangingPunct="1"/>
            <a:r>
              <a:rPr lang="ja-JP" altLang="en-US"/>
              <a:t>各自の履修計画に従って慎重に履修登録してください。抽選科目に関する注意は、</a:t>
            </a:r>
            <a:r>
              <a:rPr lang="ja-JP" altLang="ja-JP"/>
              <a:t>『</a:t>
            </a:r>
            <a:r>
              <a:rPr lang="ja-JP" altLang="en-US"/>
              <a:t>履修要覧</a:t>
            </a:r>
            <a:r>
              <a:rPr lang="ja-JP" altLang="ja-JP"/>
              <a:t>』</a:t>
            </a:r>
            <a:r>
              <a:rPr lang="ja-JP" altLang="en-US"/>
              <a:t>の「抽選科目について」を参照してください。</a:t>
            </a:r>
            <a:endParaRPr lang="en-US" altLang="ja-JP"/>
          </a:p>
          <a:p>
            <a:pPr eaLnBrk="1" hangingPunct="1"/>
            <a:endParaRPr lang="en-US" altLang="ja-JP">
              <a:solidFill>
                <a:schemeClr val="accent1"/>
              </a:solidFill>
            </a:endParaRPr>
          </a:p>
          <a:p>
            <a:pPr eaLnBrk="1" hangingPunct="1"/>
            <a:r>
              <a:rPr lang="ja-JP" altLang="en-US">
                <a:solidFill>
                  <a:schemeClr val="accent1"/>
                </a:solidFill>
              </a:rPr>
              <a:t>そのほかにも、コース履修の意思が強いのに、やむを得ない理由（たとえば、編入、留学、休学など）で、履修できない上級生も、履修登録期間内に「各種問い合わせ先」に相談してください。</a:t>
            </a:r>
            <a:endParaRPr lang="en-US" altLang="ja-JP">
              <a:solidFill>
                <a:schemeClr val="accent1"/>
              </a:solidFill>
            </a:endParaRPr>
          </a:p>
          <a:p>
            <a:pPr eaLnBrk="1" hangingPunct="1"/>
            <a:endParaRPr lang="en-US" altLang="ja-JP"/>
          </a:p>
          <a:p>
            <a:pPr eaLnBrk="1" hangingPunct="1"/>
            <a:endParaRPr lang="ja-JP" altLang="ja-JP">
              <a:solidFill>
                <a:srgbClr val="FF0000"/>
              </a:solidFill>
            </a:endParaRPr>
          </a:p>
          <a:p>
            <a:pPr eaLnBrk="1" hangingPunct="1"/>
            <a:endParaRPr lang="ja-JP" altLang="en-US"/>
          </a:p>
        </p:txBody>
      </p:sp>
      <p:sp>
        <p:nvSpPr>
          <p:cNvPr id="26628" name="スライド番号プレースホルダー 3">
            <a:extLst>
              <a:ext uri="{FF2B5EF4-FFF2-40B4-BE49-F238E27FC236}">
                <a16:creationId xmlns:a16="http://schemas.microsoft.com/office/drawing/2014/main" id="{90B1BA4B-79F4-4755-AAF9-1549A1E7D1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E193BA5-73B6-4298-A29A-5A1B42379FA4}" type="slidenum">
              <a:rPr lang="ja-JP" altLang="en-US" smtClean="0">
                <a:latin typeface="Times New Roman" panose="02020603050405020304" pitchFamily="18" charset="0"/>
              </a:rPr>
              <a:pPr>
                <a:spcBef>
                  <a:spcPct val="0"/>
                </a:spcBef>
              </a:pPr>
              <a:t>12</a:t>
            </a:fld>
            <a:endParaRPr lang="ja-JP"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1025BA62-0BA5-4D76-8705-7A20F9CDC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4AB8A976-98E5-4E4D-9768-B1105CDAA6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「プログラム」という言葉がついているのは、プログラムを修了するために、必ず履修しなければならない科目と、選択できる科目を区別するためで、成績表での科目区分とは異なります。</a:t>
            </a:r>
            <a:endParaRPr lang="en-US" altLang="ja-JP"/>
          </a:p>
          <a:p>
            <a:pPr eaLnBrk="1" hangingPunct="1"/>
            <a:endParaRPr lang="en-US" altLang="ja-JP"/>
          </a:p>
          <a:p>
            <a:pPr eaLnBrk="1" hangingPunct="1"/>
            <a:r>
              <a:rPr lang="ja-JP" altLang="en-US"/>
              <a:t>たとえば、</a:t>
            </a:r>
            <a:r>
              <a:rPr lang="en-US" altLang="ja-JP"/>
              <a:t>Q</a:t>
            </a:r>
            <a:r>
              <a:rPr lang="ja-JP" altLang="en-US"/>
              <a:t>１にあるように、「共通基礎科目」は「プログラム必修科目」ですが、成績表では「</a:t>
            </a:r>
            <a:r>
              <a:rPr lang="ja-JP" altLang="en-US">
                <a:solidFill>
                  <a:schemeClr val="accent1"/>
                </a:solidFill>
              </a:rPr>
              <a:t>学科の</a:t>
            </a:r>
            <a:r>
              <a:rPr lang="ja-JP" altLang="en-US"/>
              <a:t>選択科目」となり、他学部・他学科の科目を履修した場合と同様の扱いになります。また、「プログラム選択」科目として指定されている科目が、自学科で「選択」として開講されているものであれば、成績表では「学科の選択科目」となります。</a:t>
            </a:r>
            <a:endParaRPr lang="ja-JP" altLang="ja-JP"/>
          </a:p>
        </p:txBody>
      </p:sp>
      <p:sp>
        <p:nvSpPr>
          <p:cNvPr id="28676" name="スライド番号プレースホルダー 3">
            <a:extLst>
              <a:ext uri="{FF2B5EF4-FFF2-40B4-BE49-F238E27FC236}">
                <a16:creationId xmlns:a16="http://schemas.microsoft.com/office/drawing/2014/main" id="{34A2D8F3-A42F-454C-A1BA-F1AAE76C2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6F95089-04F2-4422-917C-DA1B4313D2A8}" type="slidenum">
              <a:rPr lang="ja-JP" altLang="en-US" smtClean="0">
                <a:latin typeface="Times New Roman" panose="02020603050405020304" pitchFamily="18" charset="0"/>
              </a:rPr>
              <a:pPr>
                <a:spcBef>
                  <a:spcPct val="0"/>
                </a:spcBef>
              </a:pPr>
              <a:t>13</a:t>
            </a:fld>
            <a:endParaRPr lang="ja-JP"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453445CA-9164-4129-B50F-0E198C4EA8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E022F2B2-04C7-4DB7-ACE8-F8C185B6F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solidFill>
                  <a:schemeClr val="accent1"/>
                </a:solidFill>
              </a:rPr>
              <a:t>修了したら、卒業時にこういう修了認定証がもらえます。</a:t>
            </a:r>
          </a:p>
        </p:txBody>
      </p:sp>
      <p:sp>
        <p:nvSpPr>
          <p:cNvPr id="30724" name="スライド番号プレースホルダー 3">
            <a:extLst>
              <a:ext uri="{FF2B5EF4-FFF2-40B4-BE49-F238E27FC236}">
                <a16:creationId xmlns:a16="http://schemas.microsoft.com/office/drawing/2014/main" id="{9E08F179-1A9A-46ED-9E73-383FA58BEA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CD3DAD6-225E-48E7-B6B7-610EE3E8E838}" type="slidenum">
              <a:rPr lang="ja-JP" altLang="en-US" smtClean="0">
                <a:latin typeface="Times New Roman" panose="02020603050405020304" pitchFamily="18" charset="0"/>
              </a:rPr>
              <a:pPr>
                <a:spcBef>
                  <a:spcPct val="0"/>
                </a:spcBef>
              </a:pPr>
              <a:t>14</a:t>
            </a:fld>
            <a:endParaRPr lang="ja-JP"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a:extLst>
              <a:ext uri="{FF2B5EF4-FFF2-40B4-BE49-F238E27FC236}">
                <a16:creationId xmlns:a16="http://schemas.microsoft.com/office/drawing/2014/main" id="{F7DF792B-9398-427B-9484-43E4F919E7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a:extLst>
              <a:ext uri="{FF2B5EF4-FFF2-40B4-BE49-F238E27FC236}">
                <a16:creationId xmlns:a16="http://schemas.microsoft.com/office/drawing/2014/main" id="{92435E37-2C9A-4544-AE81-E9DFCADB22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文学部横断型人文学プログラムは、</a:t>
            </a:r>
            <a:r>
              <a:rPr lang="en-US" altLang="ja-JP" dirty="0"/>
              <a:t>2015</a:t>
            </a:r>
            <a:r>
              <a:rPr lang="ja-JP" altLang="en-US" dirty="0"/>
              <a:t>年度から始まったプログラムです。</a:t>
            </a:r>
            <a:endParaRPr lang="en-US" altLang="ja-JP" dirty="0"/>
          </a:p>
          <a:p>
            <a:pPr eaLnBrk="1" hangingPunct="1">
              <a:spcBef>
                <a:spcPct val="0"/>
              </a:spcBef>
            </a:pPr>
            <a:endParaRPr lang="en-US" altLang="ja-JP" dirty="0"/>
          </a:p>
          <a:p>
            <a:pPr eaLnBrk="1" hangingPunct="1">
              <a:spcBef>
                <a:spcPct val="0"/>
              </a:spcBef>
            </a:pPr>
            <a:r>
              <a:rPr lang="ja-JP" altLang="en-US" dirty="0"/>
              <a:t>「横断型」とは、主に文学部の学生が学科の枠を超えて履修できる学部共通のプログラムであるということです。</a:t>
            </a:r>
            <a:endParaRPr lang="en-US" altLang="ja-JP" dirty="0"/>
          </a:p>
          <a:p>
            <a:pPr eaLnBrk="1" hangingPunct="1">
              <a:spcBef>
                <a:spcPct val="0"/>
              </a:spcBef>
            </a:pPr>
            <a:endParaRPr lang="en-US" altLang="ja-JP" dirty="0"/>
          </a:p>
          <a:p>
            <a:pPr eaLnBrk="1" hangingPunct="1">
              <a:spcBef>
                <a:spcPct val="0"/>
              </a:spcBef>
            </a:pPr>
            <a:r>
              <a:rPr lang="ja-JP" altLang="en-US" dirty="0"/>
              <a:t>これは、「人文学的視点を核にして、専門の枠に縛られることなく自分の興味の幅を広げてみたい」学生のためのプログラムです。これを履修しなくても卒業はできます。つまり、「やってみたい」という意欲のある学生のためのプログラムです。</a:t>
            </a:r>
            <a:endParaRPr lang="en-US" altLang="ja-JP" dirty="0"/>
          </a:p>
          <a:p>
            <a:pPr eaLnBrk="1" hangingPunct="1">
              <a:spcBef>
                <a:spcPct val="0"/>
              </a:spcBef>
            </a:pPr>
            <a:endParaRPr lang="en-US" altLang="ja-JP" dirty="0"/>
          </a:p>
          <a:p>
            <a:pPr eaLnBrk="1" hangingPunct="1">
              <a:spcBef>
                <a:spcPct val="0"/>
              </a:spcBef>
            </a:pPr>
            <a:r>
              <a:rPr lang="ja-JP" altLang="en-US" dirty="0"/>
              <a:t>プログラムの目的と特徴については、履修要覧の</a:t>
            </a:r>
            <a:r>
              <a:rPr lang="en-US" altLang="ja-JP" dirty="0">
                <a:solidFill>
                  <a:srgbClr val="FF0000"/>
                </a:solidFill>
              </a:rPr>
              <a:t>202</a:t>
            </a:r>
            <a:r>
              <a:rPr lang="ja-JP" altLang="en-US" dirty="0">
                <a:solidFill>
                  <a:srgbClr val="FF0000"/>
                </a:solidFill>
              </a:rPr>
              <a:t>ページ</a:t>
            </a:r>
            <a:r>
              <a:rPr lang="ja-JP" altLang="en-US" dirty="0"/>
              <a:t>を参照してください。</a:t>
            </a:r>
            <a:endParaRPr lang="en-US" altLang="ja-JP" dirty="0"/>
          </a:p>
          <a:p>
            <a:pPr eaLnBrk="1" hangingPunct="1">
              <a:spcBef>
                <a:spcPct val="0"/>
              </a:spcBef>
            </a:pPr>
            <a:endParaRPr lang="en-US" altLang="ja-JP" dirty="0"/>
          </a:p>
          <a:p>
            <a:pPr eaLnBrk="1" hangingPunct="1">
              <a:spcBef>
                <a:spcPct val="0"/>
              </a:spcBef>
            </a:pPr>
            <a:r>
              <a:rPr lang="ja-JP" altLang="en-US" dirty="0"/>
              <a:t>履修する科目は、</a:t>
            </a:r>
            <a:endParaRPr lang="en-US" altLang="ja-JP" dirty="0"/>
          </a:p>
          <a:p>
            <a:pPr eaLnBrk="1" hangingPunct="1">
              <a:spcBef>
                <a:spcPct val="0"/>
              </a:spcBef>
            </a:pPr>
            <a:r>
              <a:rPr lang="ja-JP" altLang="en-US" dirty="0"/>
              <a:t>・</a:t>
            </a:r>
            <a:r>
              <a:rPr lang="en-US" altLang="ja-JP" dirty="0"/>
              <a:t>1</a:t>
            </a:r>
            <a:r>
              <a:rPr lang="ja-JP" altLang="en-US" dirty="0"/>
              <a:t>年</a:t>
            </a:r>
            <a:r>
              <a:rPr lang="en-US" altLang="ja-JP" dirty="0"/>
              <a:t>〜2</a:t>
            </a:r>
            <a:r>
              <a:rPr lang="ja-JP" altLang="en-US" dirty="0"/>
              <a:t>年次に「共通基礎科目」を、</a:t>
            </a:r>
            <a:endParaRPr lang="en-US" altLang="ja-JP" dirty="0"/>
          </a:p>
          <a:p>
            <a:pPr eaLnBrk="1" hangingPunct="1">
              <a:spcBef>
                <a:spcPct val="0"/>
              </a:spcBef>
            </a:pPr>
            <a:r>
              <a:rPr lang="ja-JP" altLang="en-US" dirty="0"/>
              <a:t>・</a:t>
            </a:r>
            <a:r>
              <a:rPr lang="en-US" altLang="ja-JP" dirty="0"/>
              <a:t>2</a:t>
            </a:r>
            <a:r>
              <a:rPr lang="ja-JP" altLang="en-US" dirty="0"/>
              <a:t>年</a:t>
            </a:r>
            <a:r>
              <a:rPr lang="en-US" altLang="ja-JP" dirty="0"/>
              <a:t>〜4</a:t>
            </a:r>
            <a:r>
              <a:rPr lang="ja-JP" altLang="en-US" dirty="0"/>
              <a:t>年次に「個別選択科目」を、そして</a:t>
            </a:r>
            <a:endParaRPr lang="en-US" altLang="ja-JP" dirty="0"/>
          </a:p>
          <a:p>
            <a:pPr eaLnBrk="1" hangingPunct="1">
              <a:spcBef>
                <a:spcPct val="0"/>
              </a:spcBef>
            </a:pPr>
            <a:r>
              <a:rPr lang="ja-JP" altLang="en-US" dirty="0"/>
              <a:t>・</a:t>
            </a:r>
            <a:r>
              <a:rPr lang="en-US" altLang="ja-JP" dirty="0"/>
              <a:t>3</a:t>
            </a:r>
            <a:r>
              <a:rPr lang="ja-JP" altLang="en-US" dirty="0"/>
              <a:t>年次か</a:t>
            </a:r>
            <a:r>
              <a:rPr lang="en-US" altLang="ja-JP" dirty="0"/>
              <a:t>4</a:t>
            </a:r>
            <a:r>
              <a:rPr lang="ja-JP" altLang="en-US" dirty="0"/>
              <a:t>年次の春学期または秋学期に、「プロジェクト・ゼミ」をとります。</a:t>
            </a:r>
            <a:endParaRPr lang="en-US" altLang="ja-JP" dirty="0"/>
          </a:p>
          <a:p>
            <a:pPr eaLnBrk="1" hangingPunct="1">
              <a:spcBef>
                <a:spcPct val="0"/>
              </a:spcBef>
            </a:pPr>
            <a:endParaRPr lang="en-US" altLang="ja-JP" dirty="0"/>
          </a:p>
          <a:p>
            <a:pPr eaLnBrk="1" hangingPunct="1">
              <a:spcBef>
                <a:spcPct val="0"/>
              </a:spcBef>
            </a:pPr>
            <a:r>
              <a:rPr lang="ja-JP" altLang="en-US" dirty="0"/>
              <a:t>そして、プログラム修了に必要とされている</a:t>
            </a:r>
            <a:r>
              <a:rPr lang="en-US" altLang="ja-JP" dirty="0"/>
              <a:t>18</a:t>
            </a:r>
            <a:r>
              <a:rPr lang="ja-JP" altLang="en-US" dirty="0"/>
              <a:t>単位をとり終えると、卒業時に「プログラム修了認定証」が授与されます。</a:t>
            </a:r>
          </a:p>
        </p:txBody>
      </p:sp>
      <p:sp>
        <p:nvSpPr>
          <p:cNvPr id="6148" name="スライド番号プレースホルダー 3">
            <a:extLst>
              <a:ext uri="{FF2B5EF4-FFF2-40B4-BE49-F238E27FC236}">
                <a16:creationId xmlns:a16="http://schemas.microsoft.com/office/drawing/2014/main" id="{E1DC05E4-F536-4A75-A443-D99F289FA8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7161C8E-EF71-4463-8658-65DC3750E77A}" type="slidenum">
              <a:rPr lang="ja-JP" altLang="en-US" smtClean="0">
                <a:latin typeface="Times New Roman" panose="02020603050405020304" pitchFamily="18" charset="0"/>
              </a:rPr>
              <a:pPr>
                <a:spcBef>
                  <a:spcPct val="0"/>
                </a:spcBef>
              </a:pPr>
              <a:t>2</a:t>
            </a:fld>
            <a:endParaRPr lang="ja-JP"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60197E45-2A79-4815-979C-DA76210071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a:extLst>
              <a:ext uri="{FF2B5EF4-FFF2-40B4-BE49-F238E27FC236}">
                <a16:creationId xmlns:a16="http://schemas.microsoft.com/office/drawing/2014/main" id="{3BB9E16F-544D-4BD2-80FA-40722637F4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コースは３つあります。</a:t>
            </a:r>
            <a:endParaRPr lang="en-US" altLang="ja-JP" dirty="0"/>
          </a:p>
          <a:p>
            <a:pPr eaLnBrk="1" hangingPunct="1">
              <a:spcBef>
                <a:spcPct val="0"/>
              </a:spcBef>
            </a:pPr>
            <a:r>
              <a:rPr lang="ja-JP" altLang="en-US" dirty="0"/>
              <a:t>・「身体・スポーツ文化論コース」</a:t>
            </a:r>
            <a:endParaRPr lang="en-US" altLang="ja-JP" dirty="0"/>
          </a:p>
          <a:p>
            <a:pPr eaLnBrk="1" hangingPunct="1">
              <a:spcBef>
                <a:spcPct val="0"/>
              </a:spcBef>
            </a:pPr>
            <a:r>
              <a:rPr lang="ja-JP" altLang="en-US" dirty="0"/>
              <a:t>・「芸術文化論コース」</a:t>
            </a:r>
            <a:endParaRPr lang="en-US" altLang="ja-JP" dirty="0"/>
          </a:p>
          <a:p>
            <a:pPr eaLnBrk="1" hangingPunct="1">
              <a:spcBef>
                <a:spcPct val="0"/>
              </a:spcBef>
            </a:pPr>
            <a:r>
              <a:rPr lang="ja-JP" altLang="en-US" dirty="0"/>
              <a:t>・「ジャパノロジー・コース」</a:t>
            </a:r>
            <a:endParaRPr lang="en-US" altLang="ja-JP" dirty="0"/>
          </a:p>
          <a:p>
            <a:pPr eaLnBrk="1" hangingPunct="1">
              <a:spcBef>
                <a:spcPct val="0"/>
              </a:spcBef>
            </a:pPr>
            <a:r>
              <a:rPr lang="ja-JP" altLang="en-US" dirty="0"/>
              <a:t>です。</a:t>
            </a:r>
            <a:endParaRPr lang="en-US" altLang="ja-JP" dirty="0"/>
          </a:p>
          <a:p>
            <a:pPr eaLnBrk="1" hangingPunct="1">
              <a:spcBef>
                <a:spcPct val="0"/>
              </a:spcBef>
            </a:pPr>
            <a:endParaRPr lang="en-US" altLang="ja-JP" dirty="0"/>
          </a:p>
          <a:p>
            <a:pPr eaLnBrk="1" hangingPunct="1">
              <a:spcBef>
                <a:spcPct val="0"/>
              </a:spcBef>
            </a:pPr>
            <a:r>
              <a:rPr lang="ja-JP" altLang="en-US" dirty="0"/>
              <a:t>履修者はこのなかからコースを１つに絞って、それぞれに指定されている個別選択科目やプロジェクト・ゼミを履修してゆきます。</a:t>
            </a:r>
            <a:endParaRPr lang="en-US" altLang="ja-JP" dirty="0"/>
          </a:p>
          <a:p>
            <a:pPr eaLnBrk="1" hangingPunct="1">
              <a:spcBef>
                <a:spcPct val="0"/>
              </a:spcBef>
            </a:pPr>
            <a:r>
              <a:rPr lang="ja-JP" altLang="en-US" dirty="0"/>
              <a:t>（各コースの概要は、履修要覧の</a:t>
            </a:r>
            <a:r>
              <a:rPr lang="en-US" altLang="ja-JP" dirty="0">
                <a:solidFill>
                  <a:srgbClr val="FF0000"/>
                </a:solidFill>
              </a:rPr>
              <a:t>202</a:t>
            </a:r>
            <a:r>
              <a:rPr lang="ja-JP" altLang="en-US" dirty="0">
                <a:solidFill>
                  <a:srgbClr val="FF0000"/>
                </a:solidFill>
              </a:rPr>
              <a:t>ページ</a:t>
            </a:r>
            <a:r>
              <a:rPr lang="ja-JP" altLang="en-US" dirty="0"/>
              <a:t>の</a:t>
            </a:r>
            <a:r>
              <a:rPr lang="en-US" altLang="ja-JP" dirty="0"/>
              <a:t>2</a:t>
            </a:r>
            <a:r>
              <a:rPr lang="ja-JP" altLang="en-US" dirty="0"/>
              <a:t>を参照してください）</a:t>
            </a:r>
            <a:endParaRPr lang="en-US" altLang="ja-JP" dirty="0"/>
          </a:p>
          <a:p>
            <a:pPr eaLnBrk="1" hangingPunct="1">
              <a:spcBef>
                <a:spcPct val="0"/>
              </a:spcBef>
            </a:pPr>
            <a:endParaRPr lang="en-US" altLang="ja-JP" dirty="0"/>
          </a:p>
          <a:p>
            <a:pPr eaLnBrk="1" hangingPunct="1">
              <a:spcBef>
                <a:spcPct val="0"/>
              </a:spcBef>
            </a:pPr>
            <a:r>
              <a:rPr lang="ja-JP" altLang="en-US" dirty="0"/>
              <a:t>今年度科目を中心に各コースの特徴を書いたものは、</a:t>
            </a:r>
            <a:r>
              <a:rPr lang="en-US" altLang="ja-JP" dirty="0"/>
              <a:t>2022</a:t>
            </a:r>
            <a:r>
              <a:rPr lang="ja-JP" altLang="en-US" dirty="0"/>
              <a:t>年度版「履修ガイドブック」</a:t>
            </a:r>
            <a:r>
              <a:rPr lang="en-US" altLang="ja-JP" dirty="0"/>
              <a:t>2</a:t>
            </a:r>
            <a:r>
              <a:rPr lang="ja-JP" altLang="en-US" dirty="0"/>
              <a:t>ページにあります。</a:t>
            </a: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p:txBody>
      </p:sp>
      <p:sp>
        <p:nvSpPr>
          <p:cNvPr id="8196" name="スライド番号プレースホルダー 3">
            <a:extLst>
              <a:ext uri="{FF2B5EF4-FFF2-40B4-BE49-F238E27FC236}">
                <a16:creationId xmlns:a16="http://schemas.microsoft.com/office/drawing/2014/main" id="{B308AE72-2474-4397-9817-D2F043FB39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FB5B34D-3174-452A-941E-241A6665C2E1}" type="slidenum">
              <a:rPr lang="ja-JP" altLang="en-US" smtClean="0">
                <a:latin typeface="Times New Roman" panose="02020603050405020304" pitchFamily="18" charset="0"/>
              </a:rPr>
              <a:pPr>
                <a:spcBef>
                  <a:spcPct val="0"/>
                </a:spcBef>
              </a:pPr>
              <a:t>3</a:t>
            </a:fld>
            <a:endParaRPr lang="ja-JP"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68DDE786-523F-4FB6-8C9C-5B7D1ED80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5327962E-23DC-44A9-97E7-673BA5C1B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これより、履修の方法について具体的に説明いたします。</a:t>
            </a:r>
            <a:endParaRPr lang="en-US" altLang="ja-JP" dirty="0"/>
          </a:p>
          <a:p>
            <a:pPr eaLnBrk="1" hangingPunct="1">
              <a:spcBef>
                <a:spcPct val="0"/>
              </a:spcBef>
            </a:pPr>
            <a:endParaRPr lang="en-US" altLang="ja-JP" dirty="0"/>
          </a:p>
          <a:p>
            <a:pPr eaLnBrk="1" hangingPunct="1">
              <a:spcBef>
                <a:spcPct val="0"/>
              </a:spcBef>
            </a:pPr>
            <a:r>
              <a:rPr lang="ja-JP" altLang="en-US" dirty="0"/>
              <a:t>まず、コースを選択する前に「共通基礎科目」をとります。これは「人文学的な視点を養う」とともに、コース選択に必要な「自分の興味のありか」を探るためのものです。</a:t>
            </a:r>
            <a:endParaRPr lang="en-US" altLang="ja-JP" dirty="0"/>
          </a:p>
          <a:p>
            <a:pPr eaLnBrk="1" hangingPunct="1">
              <a:spcBef>
                <a:spcPct val="0"/>
              </a:spcBef>
            </a:pPr>
            <a:r>
              <a:rPr lang="ja-JP" altLang="en-US" dirty="0"/>
              <a:t>春学期は「テクストを読む」、秋学期は「文化交渉入門」が開講されます。</a:t>
            </a:r>
            <a:endParaRPr lang="en-US" altLang="ja-JP" dirty="0"/>
          </a:p>
          <a:p>
            <a:pPr eaLnBrk="1" hangingPunct="1">
              <a:spcBef>
                <a:spcPct val="0"/>
              </a:spcBef>
            </a:pPr>
            <a:r>
              <a:rPr lang="ja-JP" altLang="en-US" dirty="0"/>
              <a:t>二つとも、複数の教員が</a:t>
            </a:r>
            <a:r>
              <a:rPr lang="en-US" altLang="ja-JP" dirty="0"/>
              <a:t>2</a:t>
            </a:r>
            <a:r>
              <a:rPr lang="ja-JP" altLang="en-US" dirty="0"/>
              <a:t>週ずつ講義する「輪講」という形式の授業です。</a:t>
            </a:r>
            <a:endParaRPr lang="en-US" altLang="ja-JP" dirty="0"/>
          </a:p>
          <a:p>
            <a:pPr eaLnBrk="1" hangingPunct="1">
              <a:spcBef>
                <a:spcPct val="0"/>
              </a:spcBef>
            </a:pPr>
            <a:endParaRPr lang="en-US" altLang="ja-JP" dirty="0"/>
          </a:p>
          <a:p>
            <a:pPr eaLnBrk="1" hangingPunct="1">
              <a:spcBef>
                <a:spcPct val="0"/>
              </a:spcBef>
            </a:pPr>
            <a:r>
              <a:rPr lang="ja-JP" altLang="en-US" dirty="0"/>
              <a:t>まず、「テクストを読む」について説明いたします。</a:t>
            </a:r>
            <a:endParaRPr lang="en-US" altLang="ja-JP" dirty="0"/>
          </a:p>
          <a:p>
            <a:pPr eaLnBrk="1" hangingPunct="1">
              <a:spcBef>
                <a:spcPct val="0"/>
              </a:spcBef>
            </a:pPr>
            <a:r>
              <a:rPr lang="ja-JP" altLang="en-US" dirty="0"/>
              <a:t>　「テクスト」というと、文字で書かれたものを思い浮かべると思います。しかし、ここで扱う「テクスト」は、文字によるものだけではなく、たとえば、遺跡、絵画、音楽、映画、放送、身体など、おおよそ「読みとり解釈できるもの」の全てを指します。つまり「広い意味でのテクスト」の「読み方」を学ぶ授業です。</a:t>
            </a:r>
            <a:endParaRPr lang="en-US" altLang="ja-JP" dirty="0"/>
          </a:p>
          <a:p>
            <a:pPr eaLnBrk="1" hangingPunct="1">
              <a:spcBef>
                <a:spcPct val="0"/>
              </a:spcBef>
            </a:pPr>
            <a:endParaRPr lang="en-US" altLang="ja-JP" dirty="0"/>
          </a:p>
          <a:p>
            <a:pPr eaLnBrk="1" hangingPunct="1">
              <a:spcBef>
                <a:spcPct val="0"/>
              </a:spcBef>
            </a:pPr>
            <a:r>
              <a:rPr lang="ja-JP" altLang="en-US" dirty="0"/>
              <a:t>もう一つは「文化交渉入門」です。　外来文化を受け入れたり、自国の文化を海外に発信したりする時に起こる、さまざまな「文化変容」について理解を深める授業です。文化交渉は、国際的だけではなく、国内でも生じます。たとえば、文学・美術・音楽・演劇・スポーツ・思想・宗教など、異なる文化でどのように受けとめられ、変化してきたかを、過去と現在の事例を通して考えます。</a:t>
            </a:r>
            <a:endParaRPr lang="en-US" altLang="ja-JP" dirty="0"/>
          </a:p>
          <a:p>
            <a:pPr eaLnBrk="1" hangingPunct="1">
              <a:spcBef>
                <a:spcPct val="0"/>
              </a:spcBef>
            </a:pPr>
            <a:endParaRPr lang="en-US" altLang="ja-JP" dirty="0"/>
          </a:p>
          <a:p>
            <a:pPr eaLnBrk="1" hangingPunct="1">
              <a:spcBef>
                <a:spcPct val="0"/>
              </a:spcBef>
            </a:pPr>
            <a:r>
              <a:rPr lang="ja-JP" altLang="en-US" dirty="0"/>
              <a:t>この２科目は、プログラムを修了希望者は全員、</a:t>
            </a:r>
            <a:r>
              <a:rPr lang="en-US" altLang="ja-JP" dirty="0"/>
              <a:t>1</a:t>
            </a:r>
            <a:r>
              <a:rPr lang="ja-JP" altLang="en-US" dirty="0"/>
              <a:t>年から</a:t>
            </a:r>
            <a:r>
              <a:rPr lang="en-US" altLang="ja-JP" dirty="0"/>
              <a:t>2</a:t>
            </a:r>
            <a:r>
              <a:rPr lang="ja-JP" altLang="en-US" dirty="0"/>
              <a:t>年次の間にとらなければならない「プログラム必修科目」です。</a:t>
            </a:r>
            <a:endParaRPr lang="en-US" altLang="ja-JP" dirty="0"/>
          </a:p>
          <a:p>
            <a:pPr eaLnBrk="1" hangingPunct="1">
              <a:spcBef>
                <a:spcPct val="0"/>
              </a:spcBef>
            </a:pPr>
            <a:endParaRPr lang="en-US" altLang="ja-JP" dirty="0"/>
          </a:p>
          <a:p>
            <a:pPr eaLnBrk="1" hangingPunct="1">
              <a:spcBef>
                <a:spcPct val="0"/>
              </a:spcBef>
            </a:pPr>
            <a:r>
              <a:rPr lang="ja-JP" altLang="en-US" dirty="0"/>
              <a:t>開講の日時は、「金曜日の</a:t>
            </a:r>
            <a:r>
              <a:rPr lang="en-US" altLang="ja-JP" dirty="0"/>
              <a:t>5</a:t>
            </a:r>
            <a:r>
              <a:rPr lang="ja-JP" altLang="en-US" dirty="0"/>
              <a:t>時限目」、「テクストを読む」・「文化交渉入門」ともに</a:t>
            </a:r>
            <a:r>
              <a:rPr lang="en-US" altLang="ja-JP" dirty="0"/>
              <a:t>150</a:t>
            </a:r>
            <a:r>
              <a:rPr lang="ja-JP" altLang="en-US" dirty="0"/>
              <a:t>名定員の抽選科目となっています。</a:t>
            </a:r>
          </a:p>
        </p:txBody>
      </p:sp>
      <p:sp>
        <p:nvSpPr>
          <p:cNvPr id="10244" name="スライド番号プレースホルダー 3">
            <a:extLst>
              <a:ext uri="{FF2B5EF4-FFF2-40B4-BE49-F238E27FC236}">
                <a16:creationId xmlns:a16="http://schemas.microsoft.com/office/drawing/2014/main" id="{F3EA2B35-B5C3-4E31-A22F-81A029D621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38AD145-46A7-445F-812C-D115131B964D}" type="slidenum">
              <a:rPr lang="ja-JP" altLang="en-US" smtClean="0">
                <a:latin typeface="Times New Roman" panose="02020603050405020304" pitchFamily="18" charset="0"/>
              </a:rPr>
              <a:pPr>
                <a:spcBef>
                  <a:spcPct val="0"/>
                </a:spcBef>
              </a:pPr>
              <a:t>4</a:t>
            </a:fld>
            <a:endParaRPr lang="ja-JP"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B08CF8BA-B5BE-4FA3-812D-A4E13657B2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2D2A90BB-1346-476D-8510-F54B5019B2C4}"/>
              </a:ext>
            </a:extLst>
          </p:cNvPr>
          <p:cNvSpPr>
            <a:spLocks noGrp="1"/>
          </p:cNvSpPr>
          <p:nvPr>
            <p:ph type="body" idx="1"/>
          </p:nvPr>
        </p:nvSpPr>
        <p:spPr bwMode="auto">
          <a:xfrm>
            <a:off x="685800" y="4613275"/>
            <a:ext cx="5551488" cy="486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次に、「</a:t>
            </a:r>
            <a:r>
              <a:rPr lang="ja-JP" altLang="en-US" sz="1000" dirty="0"/>
              <a:t>個別選択科目」について説明します。（履修要覧の</a:t>
            </a:r>
            <a:r>
              <a:rPr lang="en-US" altLang="ja-JP" sz="1000" dirty="0">
                <a:solidFill>
                  <a:srgbClr val="FF0000"/>
                </a:solidFill>
              </a:rPr>
              <a:t>204</a:t>
            </a:r>
            <a:r>
              <a:rPr lang="ja-JP" altLang="en-US" sz="1000" dirty="0">
                <a:solidFill>
                  <a:srgbClr val="FF0000"/>
                </a:solidFill>
              </a:rPr>
              <a:t>ページ</a:t>
            </a:r>
            <a:r>
              <a:rPr lang="ja-JP" altLang="en-US" sz="1000" dirty="0"/>
              <a:t>以降を参照。）</a:t>
            </a:r>
            <a:endParaRPr lang="en-US" altLang="ja-JP" sz="1000" dirty="0"/>
          </a:p>
          <a:p>
            <a:pPr eaLnBrk="1" hangingPunct="1">
              <a:spcBef>
                <a:spcPct val="0"/>
              </a:spcBef>
            </a:pPr>
            <a:endParaRPr lang="en-US" altLang="ja-JP" sz="1000" dirty="0"/>
          </a:p>
          <a:p>
            <a:pPr eaLnBrk="1" hangingPunct="1">
              <a:spcBef>
                <a:spcPct val="0"/>
              </a:spcBef>
            </a:pPr>
            <a:r>
              <a:rPr lang="ja-JP" altLang="en-US" sz="1000" dirty="0"/>
              <a:t>まず科目の種類を説明しましょう。画面の左側から真ん中にかけて、見てください。</a:t>
            </a:r>
            <a:endParaRPr lang="en-US" altLang="ja-JP" sz="1000" dirty="0"/>
          </a:p>
          <a:p>
            <a:pPr eaLnBrk="1" hangingPunct="1">
              <a:spcBef>
                <a:spcPct val="0"/>
              </a:spcBef>
            </a:pPr>
            <a:endParaRPr lang="en-US" altLang="ja-JP" sz="1000" dirty="0">
              <a:solidFill>
                <a:srgbClr val="FF0000"/>
              </a:solidFill>
            </a:endParaRPr>
          </a:p>
          <a:p>
            <a:pPr eaLnBrk="1" hangingPunct="1">
              <a:spcBef>
                <a:spcPct val="0"/>
              </a:spcBef>
            </a:pPr>
            <a:r>
              <a:rPr lang="en-US" altLang="ja-JP" sz="1000" dirty="0"/>
              <a:t>A</a:t>
            </a:r>
            <a:r>
              <a:rPr lang="ja-JP" altLang="en-US" sz="1000" dirty="0"/>
              <a:t>群の「プログラム科目」は、二種類あります。　一つは、このプログラムのために文学部が独自に作った「プログラム開講科目」です（履修要覧</a:t>
            </a:r>
            <a:r>
              <a:rPr lang="en-US" altLang="ja-JP" sz="1000" dirty="0">
                <a:solidFill>
                  <a:srgbClr val="FF0000"/>
                </a:solidFill>
              </a:rPr>
              <a:t>206</a:t>
            </a:r>
            <a:r>
              <a:rPr lang="ja-JP" altLang="en-US" sz="1000" dirty="0">
                <a:solidFill>
                  <a:srgbClr val="FF0000"/>
                </a:solidFill>
              </a:rPr>
              <a:t>－</a:t>
            </a:r>
            <a:r>
              <a:rPr lang="en-US" altLang="ja-JP" sz="1000" dirty="0">
                <a:solidFill>
                  <a:srgbClr val="FF0000"/>
                </a:solidFill>
              </a:rPr>
              <a:t>207</a:t>
            </a:r>
            <a:r>
              <a:rPr lang="ja-JP" altLang="en-US" sz="1000" dirty="0"/>
              <a:t>ページ参照）。　二つ目は、すでに文学部の各学科や他学部で、また、全学共通科目として開講されている科目のうち、内容的にプログラムに関連すると文学部が判断して指定した「プログラム指定科目」です（履修要覧</a:t>
            </a:r>
            <a:r>
              <a:rPr lang="en-US" altLang="ja-JP" sz="1000" dirty="0">
                <a:solidFill>
                  <a:srgbClr val="FF0000"/>
                </a:solidFill>
              </a:rPr>
              <a:t>207</a:t>
            </a:r>
            <a:r>
              <a:rPr lang="ja-JP" altLang="en-US" sz="1000" dirty="0">
                <a:solidFill>
                  <a:srgbClr val="FF0000"/>
                </a:solidFill>
              </a:rPr>
              <a:t>－</a:t>
            </a:r>
            <a:r>
              <a:rPr lang="en-US" altLang="ja-JP" sz="1000" dirty="0">
                <a:solidFill>
                  <a:srgbClr val="FF0000"/>
                </a:solidFill>
              </a:rPr>
              <a:t>209</a:t>
            </a:r>
            <a:r>
              <a:rPr lang="ja-JP" altLang="en-US" sz="1000" dirty="0"/>
              <a:t>ページ参照）。</a:t>
            </a:r>
            <a:endParaRPr lang="en-US" altLang="ja-JP" sz="1000" dirty="0"/>
          </a:p>
          <a:p>
            <a:pPr eaLnBrk="1" hangingPunct="1">
              <a:spcBef>
                <a:spcPct val="0"/>
              </a:spcBef>
            </a:pPr>
            <a:r>
              <a:rPr lang="ja-JP" altLang="en-US" sz="1000" dirty="0">
                <a:solidFill>
                  <a:srgbClr val="FF0000"/>
                </a:solidFill>
              </a:rPr>
              <a:t>　</a:t>
            </a:r>
            <a:endParaRPr lang="en-US" altLang="ja-JP" sz="1000" dirty="0">
              <a:solidFill>
                <a:srgbClr val="FF0000"/>
              </a:solidFill>
            </a:endParaRPr>
          </a:p>
          <a:p>
            <a:pPr eaLnBrk="1" hangingPunct="1">
              <a:spcBef>
                <a:spcPct val="0"/>
              </a:spcBef>
            </a:pPr>
            <a:r>
              <a:rPr lang="en-US" altLang="ja-JP" sz="1000" dirty="0"/>
              <a:t>B</a:t>
            </a:r>
            <a:r>
              <a:rPr lang="ja-JP" altLang="en-US" sz="1000" dirty="0"/>
              <a:t>群の「自由選択科目」は、</a:t>
            </a:r>
            <a:r>
              <a:rPr lang="en-US" altLang="ja-JP" sz="1000" dirty="0"/>
              <a:t>A</a:t>
            </a:r>
            <a:r>
              <a:rPr lang="ja-JP" altLang="en-US" sz="1000" dirty="0"/>
              <a:t>群の「プログラム科目」以外で、学生が履修した科目のうち、内容がこのプログラムに深く関連している場合、学生側からの申請に基づいてプログラム運営委員会が「自由選択科目」として認定したものを指します（申請用紙は文学部</a:t>
            </a:r>
            <a:r>
              <a:rPr lang="en-US" altLang="ja-JP" sz="1000" dirty="0"/>
              <a:t>HP</a:t>
            </a:r>
            <a:r>
              <a:rPr lang="ja-JP" altLang="en-US" sz="1000" dirty="0"/>
              <a:t>の横断型プログラムの所にあります）。</a:t>
            </a:r>
            <a:endParaRPr lang="en-US" altLang="ja-JP" sz="1000" dirty="0"/>
          </a:p>
          <a:p>
            <a:pPr eaLnBrk="1" hangingPunct="1">
              <a:spcBef>
                <a:spcPct val="0"/>
              </a:spcBef>
            </a:pPr>
            <a:endParaRPr lang="en-US" altLang="ja-JP" sz="1000" dirty="0"/>
          </a:p>
          <a:p>
            <a:pPr eaLnBrk="1" hangingPunct="1">
              <a:spcBef>
                <a:spcPct val="0"/>
              </a:spcBef>
            </a:pPr>
            <a:endParaRPr lang="en-US" altLang="ja-JP" sz="1000" dirty="0"/>
          </a:p>
          <a:p>
            <a:pPr eaLnBrk="1" hangingPunct="1">
              <a:spcBef>
                <a:spcPct val="0"/>
              </a:spcBef>
            </a:pPr>
            <a:r>
              <a:rPr lang="ja-JP" altLang="en-US" sz="1000" dirty="0"/>
              <a:t>次に「個別選択科目」の取り方を説明します。</a:t>
            </a:r>
            <a:endParaRPr lang="en-US" altLang="ja-JP" sz="1000" dirty="0"/>
          </a:p>
          <a:p>
            <a:pPr eaLnBrk="1" hangingPunct="1">
              <a:spcBef>
                <a:spcPct val="0"/>
              </a:spcBef>
            </a:pPr>
            <a:endParaRPr lang="en-US" altLang="ja-JP" sz="1000" dirty="0"/>
          </a:p>
          <a:p>
            <a:pPr eaLnBrk="1" hangingPunct="1">
              <a:spcBef>
                <a:spcPct val="0"/>
              </a:spcBef>
            </a:pPr>
            <a:r>
              <a:rPr lang="ja-JP" altLang="en-US" sz="1000" dirty="0"/>
              <a:t>個別選択科目は、</a:t>
            </a:r>
            <a:r>
              <a:rPr lang="en-US" altLang="ja-JP" sz="1000" dirty="0"/>
              <a:t>12</a:t>
            </a:r>
            <a:r>
              <a:rPr lang="ja-JP" altLang="en-US" sz="1000" dirty="0"/>
              <a:t>単位（</a:t>
            </a:r>
            <a:r>
              <a:rPr lang="en-US" altLang="ja-JP" sz="1000" dirty="0"/>
              <a:t>6</a:t>
            </a:r>
            <a:r>
              <a:rPr lang="ja-JP" altLang="en-US" sz="1000" dirty="0"/>
              <a:t>科目）取る必要があります。そのうち、</a:t>
            </a:r>
            <a:r>
              <a:rPr lang="en-US" altLang="ja-JP" sz="1000" dirty="0"/>
              <a:t>6</a:t>
            </a:r>
            <a:r>
              <a:rPr lang="ja-JP" altLang="en-US" sz="1000" dirty="0"/>
              <a:t>単位（</a:t>
            </a:r>
            <a:r>
              <a:rPr lang="en-US" altLang="ja-JP" sz="1000" dirty="0"/>
              <a:t>3</a:t>
            </a:r>
            <a:r>
              <a:rPr lang="ja-JP" altLang="en-US" sz="1000" dirty="0"/>
              <a:t>科目）以上を「プログラム開講科目」からとります。　残る</a:t>
            </a:r>
            <a:r>
              <a:rPr lang="en-US" altLang="ja-JP" sz="1000" dirty="0"/>
              <a:t>6</a:t>
            </a:r>
            <a:r>
              <a:rPr lang="ja-JP" altLang="en-US" sz="1000" dirty="0"/>
              <a:t>単位（</a:t>
            </a:r>
            <a:r>
              <a:rPr lang="en-US" altLang="ja-JP" sz="1000" dirty="0"/>
              <a:t>3</a:t>
            </a:r>
            <a:r>
              <a:rPr lang="ja-JP" altLang="en-US" sz="1000" dirty="0"/>
              <a:t>科目）は、「プログラム開講科目」でも「プログラム指定科目」でも「自由選択科目」でも結構です。</a:t>
            </a:r>
            <a:endParaRPr lang="en-US" altLang="ja-JP" sz="1000" dirty="0"/>
          </a:p>
          <a:p>
            <a:pPr eaLnBrk="1" hangingPunct="1">
              <a:spcBef>
                <a:spcPct val="0"/>
              </a:spcBef>
            </a:pPr>
            <a:endParaRPr lang="en-US" altLang="ja-JP" sz="1000" dirty="0"/>
          </a:p>
          <a:p>
            <a:pPr eaLnBrk="1" hangingPunct="1">
              <a:spcBef>
                <a:spcPct val="0"/>
              </a:spcBef>
            </a:pPr>
            <a:r>
              <a:rPr lang="ja-JP" altLang="en-US" sz="1000" dirty="0"/>
              <a:t>「個別選択科目」は、原則として、</a:t>
            </a:r>
            <a:r>
              <a:rPr lang="en-US" altLang="ja-JP" sz="1000" dirty="0"/>
              <a:t>2</a:t>
            </a:r>
            <a:r>
              <a:rPr lang="ja-JP" altLang="en-US" sz="1000" dirty="0"/>
              <a:t>年次から</a:t>
            </a:r>
            <a:r>
              <a:rPr lang="en-US" altLang="ja-JP" sz="1000" dirty="0"/>
              <a:t>4</a:t>
            </a:r>
            <a:r>
              <a:rPr lang="ja-JP" altLang="en-US" sz="1000" dirty="0"/>
              <a:t>年次の</a:t>
            </a:r>
            <a:r>
              <a:rPr lang="en-US" altLang="ja-JP" sz="1000" dirty="0"/>
              <a:t>3</a:t>
            </a:r>
            <a:r>
              <a:rPr lang="ja-JP" altLang="en-US" sz="1000" dirty="0"/>
              <a:t>年間に履修します。例外は「プログラム指定科目」の中の「全学共通科目」で、</a:t>
            </a:r>
            <a:r>
              <a:rPr lang="en-US" altLang="ja-JP" sz="1000" dirty="0"/>
              <a:t>1</a:t>
            </a:r>
            <a:r>
              <a:rPr lang="ja-JP" altLang="en-US" sz="1000" dirty="0"/>
              <a:t>年次から履修できるものがほとんどです。履修要覧に書かれている履修年次に従ってください。「備考」に書いてある開講元のページを見ればわかります。</a:t>
            </a:r>
            <a:endParaRPr lang="en-US" altLang="ja-JP" sz="1000" dirty="0"/>
          </a:p>
          <a:p>
            <a:pPr eaLnBrk="1" hangingPunct="1">
              <a:spcBef>
                <a:spcPct val="0"/>
              </a:spcBef>
            </a:pPr>
            <a:endParaRPr lang="en-US" altLang="ja-JP" sz="1000" dirty="0"/>
          </a:p>
          <a:p>
            <a:pPr eaLnBrk="1" hangingPunct="1">
              <a:spcBef>
                <a:spcPct val="0"/>
              </a:spcBef>
            </a:pPr>
            <a:r>
              <a:rPr lang="ja-JP" altLang="en-US" sz="1000" dirty="0"/>
              <a:t>また、履修要覧</a:t>
            </a:r>
            <a:r>
              <a:rPr lang="en-US" altLang="ja-JP" sz="1000" dirty="0"/>
              <a:t>207</a:t>
            </a:r>
            <a:r>
              <a:rPr lang="ja-JP" altLang="en-US" sz="1000" dirty="0">
                <a:solidFill>
                  <a:srgbClr val="FF0000"/>
                </a:solidFill>
              </a:rPr>
              <a:t>－</a:t>
            </a:r>
            <a:r>
              <a:rPr lang="en-US" altLang="ja-JP" sz="1000" dirty="0">
                <a:solidFill>
                  <a:srgbClr val="FF0000"/>
                </a:solidFill>
              </a:rPr>
              <a:t>209</a:t>
            </a:r>
            <a:r>
              <a:rPr lang="ja-JP" altLang="en-US" sz="1000" dirty="0"/>
              <a:t>ページの「プログラム指定科目」には、「開講期」の欄に、例外を除き、春学期か秋学期か、休講かが書いてありません。これも「備考」にある開講元のページで確かめてください。</a:t>
            </a:r>
            <a:endParaRPr lang="en-US" altLang="ja-JP" sz="1000" dirty="0"/>
          </a:p>
          <a:p>
            <a:pPr eaLnBrk="1" hangingPunct="1">
              <a:spcBef>
                <a:spcPct val="0"/>
              </a:spcBef>
            </a:pPr>
            <a:endParaRPr lang="en-US" altLang="ja-JP" sz="1000" dirty="0"/>
          </a:p>
          <a:p>
            <a:pPr eaLnBrk="1" hangingPunct="1">
              <a:spcBef>
                <a:spcPct val="0"/>
              </a:spcBef>
            </a:pPr>
            <a:r>
              <a:rPr lang="ja-JP" altLang="en-US" sz="1000" dirty="0"/>
              <a:t>補足。　履修した科目の単位は、学科の、あるいは「全学共通科目」の「選択科目」として、卒業に必要な単位に充当できるため、プログラムを最後まで終えなくても、ここでとった単位は無駄になりません。</a:t>
            </a:r>
            <a:endParaRPr lang="en-US" altLang="ja-JP" sz="1000" dirty="0"/>
          </a:p>
          <a:p>
            <a:pPr eaLnBrk="1" hangingPunct="1">
              <a:spcBef>
                <a:spcPct val="0"/>
              </a:spcBef>
            </a:pPr>
            <a:endParaRPr lang="en-US" altLang="ja-JP" dirty="0"/>
          </a:p>
        </p:txBody>
      </p:sp>
      <p:sp>
        <p:nvSpPr>
          <p:cNvPr id="12292" name="スライド番号プレースホルダー 3">
            <a:extLst>
              <a:ext uri="{FF2B5EF4-FFF2-40B4-BE49-F238E27FC236}">
                <a16:creationId xmlns:a16="http://schemas.microsoft.com/office/drawing/2014/main" id="{B895506A-5A57-4BF8-BB04-475F7A1BE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CA5A10A-85EF-4E75-99E3-746383D08BC0}" type="slidenum">
              <a:rPr lang="ja-JP" altLang="en-US" smtClean="0">
                <a:latin typeface="Times New Roman" panose="02020603050405020304" pitchFamily="18" charset="0"/>
              </a:rPr>
              <a:pPr>
                <a:spcBef>
                  <a:spcPct val="0"/>
                </a:spcBef>
              </a:pPr>
              <a:t>5</a:t>
            </a:fld>
            <a:endParaRPr lang="ja-JP"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3912514C-0DE0-47BC-8292-2AE119A06A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04EAAFFF-3C6A-4A72-B07E-EA0EAFC54A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a:t>プログラム修了のために、</a:t>
            </a:r>
            <a:r>
              <a:rPr lang="en-US" altLang="ja-JP" dirty="0"/>
              <a:t>3</a:t>
            </a:r>
            <a:r>
              <a:rPr lang="ja-JP" altLang="en-US" dirty="0"/>
              <a:t>年次か</a:t>
            </a:r>
            <a:r>
              <a:rPr lang="en-US" altLang="ja-JP" dirty="0"/>
              <a:t>4</a:t>
            </a:r>
            <a:r>
              <a:rPr lang="ja-JP" altLang="en-US" dirty="0"/>
              <a:t>年次の、春学期または秋学期に必ずとらなければならないのが、「プロジェクト・ゼミ」です（履修要覧の</a:t>
            </a:r>
            <a:r>
              <a:rPr lang="en-US" altLang="ja-JP" dirty="0"/>
              <a:t>205</a:t>
            </a:r>
            <a:r>
              <a:rPr lang="ja-JP" altLang="en-US" dirty="0">
                <a:solidFill>
                  <a:srgbClr val="FF0000"/>
                </a:solidFill>
              </a:rPr>
              <a:t>ページ</a:t>
            </a:r>
            <a:r>
              <a:rPr lang="ja-JP" altLang="en-US" dirty="0"/>
              <a:t>）。</a:t>
            </a:r>
            <a:endParaRPr lang="en-US" altLang="ja-JP" dirty="0"/>
          </a:p>
          <a:p>
            <a:pPr eaLnBrk="1" hangingPunct="1"/>
            <a:endParaRPr lang="en-US" altLang="ja-JP" dirty="0"/>
          </a:p>
          <a:p>
            <a:pPr eaLnBrk="1" hangingPunct="1">
              <a:spcBef>
                <a:spcPct val="0"/>
              </a:spcBef>
            </a:pPr>
            <a:r>
              <a:rPr lang="ja-JP" altLang="en-US" dirty="0"/>
              <a:t>「プロジェクト・ゼミ」は、コース毎に設けられる、</a:t>
            </a:r>
            <a:r>
              <a:rPr lang="en-US" altLang="ja-JP" dirty="0"/>
              <a:t>5</a:t>
            </a:r>
            <a:r>
              <a:rPr lang="ja-JP" altLang="en-US" dirty="0"/>
              <a:t>名～</a:t>
            </a:r>
            <a:r>
              <a:rPr lang="en-US" altLang="ja-JP" dirty="0"/>
              <a:t>10</a:t>
            </a:r>
            <a:r>
              <a:rPr lang="ja-JP" altLang="en-US" dirty="0"/>
              <a:t>名程度の少人数授業です。参加学生の興味にあわせて作りあげるもので、教員が研究テーマを提示する場合もあれば、大きな分野のみ決まっていて学生がその年の個別研究テーマを提案する場合もあります。いずれにしても、複数の学科の学生が協力して、リサーチや分析、場合によってはフィールドワークも行います。そして最終的に研究成果をプレゼンテーションします。各ゼミの代表作の報告会も行います（</a:t>
            </a:r>
            <a:r>
              <a:rPr lang="en-US" altLang="ja-JP" dirty="0"/>
              <a:t>2021</a:t>
            </a:r>
            <a:r>
              <a:rPr lang="ja-JP" altLang="en-US" dirty="0"/>
              <a:t>年度は</a:t>
            </a:r>
            <a:r>
              <a:rPr lang="en-US" altLang="ja-JP" dirty="0"/>
              <a:t>9</a:t>
            </a:r>
            <a:r>
              <a:rPr lang="ja-JP" altLang="en-US" dirty="0"/>
              <a:t>月にオンラインで実施致しました。）。</a:t>
            </a:r>
            <a:endParaRPr lang="en-US" altLang="ja-JP" dirty="0"/>
          </a:p>
          <a:p>
            <a:pPr eaLnBrk="1" hangingPunct="1">
              <a:spcBef>
                <a:spcPct val="0"/>
              </a:spcBef>
            </a:pPr>
            <a:endParaRPr lang="en-US" altLang="ja-JP" dirty="0"/>
          </a:p>
          <a:p>
            <a:pPr eaLnBrk="1" hangingPunct="1">
              <a:spcBef>
                <a:spcPct val="0"/>
              </a:spcBef>
            </a:pPr>
            <a:r>
              <a:rPr lang="ja-JP" altLang="en-US" dirty="0"/>
              <a:t>少人数のゼミにするため、履修の資格条件があります。</a:t>
            </a:r>
            <a:endParaRPr lang="en-US" altLang="ja-JP" dirty="0"/>
          </a:p>
          <a:p>
            <a:pPr eaLnBrk="1" hangingPunct="1">
              <a:spcBef>
                <a:spcPct val="0"/>
              </a:spcBef>
            </a:pPr>
            <a:endParaRPr lang="en-US" altLang="ja-JP" dirty="0"/>
          </a:p>
          <a:p>
            <a:pPr eaLnBrk="1" hangingPunct="1">
              <a:spcBef>
                <a:spcPct val="0"/>
              </a:spcBef>
            </a:pPr>
            <a:r>
              <a:rPr lang="en-US" altLang="ja-JP" dirty="0"/>
              <a:t>①</a:t>
            </a:r>
            <a:r>
              <a:rPr lang="ja-JP" altLang="en-US" dirty="0"/>
              <a:t>　受講時に</a:t>
            </a:r>
            <a:r>
              <a:rPr lang="en-US" altLang="ja-JP" dirty="0"/>
              <a:t>3</a:t>
            </a:r>
            <a:r>
              <a:rPr lang="ja-JP" altLang="en-US" dirty="0"/>
              <a:t>年次以上であること</a:t>
            </a:r>
            <a:endParaRPr lang="en-US" altLang="ja-JP" dirty="0"/>
          </a:p>
          <a:p>
            <a:pPr eaLnBrk="1" hangingPunct="1">
              <a:spcBef>
                <a:spcPct val="0"/>
              </a:spcBef>
            </a:pPr>
            <a:r>
              <a:rPr lang="en-US" altLang="ja-JP" dirty="0"/>
              <a:t>②</a:t>
            </a:r>
            <a:r>
              <a:rPr lang="ja-JP" altLang="en-US" dirty="0"/>
              <a:t>　</a:t>
            </a:r>
            <a:r>
              <a:rPr lang="en-US" altLang="ja-JP" dirty="0"/>
              <a:t>2</a:t>
            </a:r>
            <a:r>
              <a:rPr lang="ja-JP" altLang="en-US" dirty="0"/>
              <a:t>年次末までに「共通基礎科目」（</a:t>
            </a:r>
            <a:r>
              <a:rPr lang="en-US" altLang="ja-JP" dirty="0"/>
              <a:t>4</a:t>
            </a:r>
            <a:r>
              <a:rPr lang="ja-JP" altLang="en-US" dirty="0"/>
              <a:t>単位）を修得済み（見込み）であること</a:t>
            </a:r>
            <a:endParaRPr lang="en-US" altLang="ja-JP" dirty="0"/>
          </a:p>
          <a:p>
            <a:pPr eaLnBrk="1" hangingPunct="1">
              <a:spcBef>
                <a:spcPct val="0"/>
              </a:spcBef>
            </a:pPr>
            <a:r>
              <a:rPr lang="en-US" altLang="ja-JP" dirty="0"/>
              <a:t>③</a:t>
            </a:r>
            <a:r>
              <a:rPr lang="ja-JP" altLang="en-US" dirty="0"/>
              <a:t>　申請時のＧＰＡ（履修した全科目の成績の平均）が</a:t>
            </a:r>
            <a:r>
              <a:rPr lang="en-US" altLang="ja-JP" dirty="0"/>
              <a:t>2.5</a:t>
            </a:r>
            <a:r>
              <a:rPr lang="ja-JP" altLang="en-US" dirty="0"/>
              <a:t>以上であること</a:t>
            </a:r>
            <a:endParaRPr lang="en-US" altLang="ja-JP" dirty="0"/>
          </a:p>
          <a:p>
            <a:pPr eaLnBrk="1" hangingPunct="1">
              <a:spcBef>
                <a:spcPct val="0"/>
              </a:spcBef>
            </a:pPr>
            <a:r>
              <a:rPr lang="en-US" altLang="ja-JP" dirty="0"/>
              <a:t>④</a:t>
            </a:r>
            <a:r>
              <a:rPr lang="ja-JP" altLang="en-US" dirty="0"/>
              <a:t>　書類審査（春学期は</a:t>
            </a:r>
            <a:r>
              <a:rPr lang="en-US" altLang="ja-JP" dirty="0"/>
              <a:t>1</a:t>
            </a:r>
            <a:r>
              <a:rPr lang="ja-JP" altLang="en-US" dirty="0"/>
              <a:t>月、秋学期は</a:t>
            </a:r>
            <a:r>
              <a:rPr lang="en-US" altLang="ja-JP" dirty="0"/>
              <a:t>6</a:t>
            </a:r>
            <a:r>
              <a:rPr lang="ja-JP" altLang="en-US" dirty="0"/>
              <a:t>月に募集）に通ること</a:t>
            </a:r>
            <a:endParaRPr lang="en-US" altLang="ja-JP" dirty="0"/>
          </a:p>
          <a:p>
            <a:pPr eaLnBrk="1" hangingPunct="1">
              <a:spcBef>
                <a:spcPct val="0"/>
              </a:spcBef>
            </a:pPr>
            <a:endParaRPr lang="en-US" altLang="ja-JP" dirty="0"/>
          </a:p>
          <a:p>
            <a:pPr eaLnBrk="1" hangingPunct="1">
              <a:spcBef>
                <a:spcPct val="0"/>
              </a:spcBef>
            </a:pPr>
            <a:r>
              <a:rPr lang="ja-JP" altLang="en-US" dirty="0"/>
              <a:t>「共通基礎科目」（</a:t>
            </a:r>
            <a:r>
              <a:rPr lang="en-US" altLang="ja-JP" dirty="0"/>
              <a:t>2</a:t>
            </a:r>
            <a:r>
              <a:rPr lang="ja-JP" altLang="en-US" dirty="0"/>
              <a:t>科目</a:t>
            </a:r>
            <a:r>
              <a:rPr lang="en-US" altLang="ja-JP" dirty="0"/>
              <a:t>4</a:t>
            </a:r>
            <a:r>
              <a:rPr lang="ja-JP" altLang="en-US" dirty="0"/>
              <a:t>単位）を取り終えた（取り終える予定）の学生で、ゼミ履修希望者は、春学期ゼミの場合は前年度</a:t>
            </a:r>
            <a:r>
              <a:rPr lang="en-US" altLang="ja-JP" dirty="0"/>
              <a:t>1</a:t>
            </a:r>
            <a:r>
              <a:rPr lang="ja-JP" altLang="en-US" dirty="0"/>
              <a:t>月に、秋学期ゼミの場合は</a:t>
            </a:r>
            <a:r>
              <a:rPr lang="en-US" altLang="ja-JP" dirty="0"/>
              <a:t>7</a:t>
            </a:r>
            <a:r>
              <a:rPr lang="ja-JP" altLang="en-US" dirty="0"/>
              <a:t>月に、成績表と、履修志望動機や履修計画等を記載した申請書類、を提出します。それをプログラム運営委員会が審査します。</a:t>
            </a:r>
            <a:endParaRPr lang="en-US" altLang="ja-JP" dirty="0"/>
          </a:p>
          <a:p>
            <a:pPr eaLnBrk="1" hangingPunct="1"/>
            <a:endParaRPr lang="en-US" altLang="ja-JP" dirty="0"/>
          </a:p>
          <a:p>
            <a:pPr eaLnBrk="1" hangingPunct="1"/>
            <a:endParaRPr lang="en-US" altLang="ja-JP" dirty="0"/>
          </a:p>
        </p:txBody>
      </p:sp>
      <p:sp>
        <p:nvSpPr>
          <p:cNvPr id="14340" name="スライド番号プレースホルダー 3">
            <a:extLst>
              <a:ext uri="{FF2B5EF4-FFF2-40B4-BE49-F238E27FC236}">
                <a16:creationId xmlns:a16="http://schemas.microsoft.com/office/drawing/2014/main" id="{ACEC9C99-1D0E-4141-88B5-374FE86287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6CF418D-50EC-4DF6-9241-86A4D9D4A628}" type="slidenum">
              <a:rPr lang="ja-JP" altLang="en-US" smtClean="0">
                <a:latin typeface="Times New Roman" panose="02020603050405020304" pitchFamily="18" charset="0"/>
              </a:rPr>
              <a:pPr>
                <a:spcBef>
                  <a:spcPct val="0"/>
                </a:spcBef>
              </a:pPr>
              <a:t>6</a:t>
            </a:fld>
            <a:endParaRPr lang="ja-JP"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161DEE08-5485-4CD1-8D2B-F3281F9EF8FC}"/>
              </a:ext>
            </a:extLst>
          </p:cNvPr>
          <p:cNvSpPr>
            <a:spLocks noGrp="1" noRot="1" noChangeAspect="1" noTextEdit="1"/>
          </p:cNvSpPr>
          <p:nvPr>
            <p:ph type="sldImg"/>
          </p:nvPr>
        </p:nvSpPr>
        <p:spPr bwMode="auto">
          <a:xfrm>
            <a:off x="981075" y="868363"/>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B108F043-767D-4BA8-8E1A-9AEAC45688E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ja-JP" sz="900" dirty="0"/>
              <a:t> </a:t>
            </a:r>
            <a:r>
              <a:rPr lang="ja-JP" altLang="en-US" sz="1000" dirty="0"/>
              <a:t>「</a:t>
            </a:r>
            <a:r>
              <a:rPr lang="ja-JP" altLang="ja-JP" sz="1000" dirty="0"/>
              <a:t>プロジェクト・ゼミ</a:t>
            </a:r>
            <a:r>
              <a:rPr lang="ja-JP" altLang="en-US" sz="1000" dirty="0"/>
              <a:t>」</a:t>
            </a:r>
            <a:r>
              <a:rPr lang="ja-JP" altLang="ja-JP" sz="1000" dirty="0"/>
              <a:t>を希望し，要件を満たしている学生は，以下の手続きを行</a:t>
            </a:r>
            <a:r>
              <a:rPr lang="ja-JP" altLang="en-US" sz="1000" dirty="0"/>
              <a:t>います</a:t>
            </a:r>
            <a:r>
              <a:rPr lang="ja-JP" altLang="ja-JP" sz="1000" dirty="0"/>
              <a:t>。</a:t>
            </a:r>
            <a:endParaRPr lang="en-US" altLang="ja-JP" sz="1000" dirty="0"/>
          </a:p>
          <a:p>
            <a:pPr>
              <a:defRPr/>
            </a:pPr>
            <a:endParaRPr lang="en-US" altLang="ja-JP" sz="1000" dirty="0"/>
          </a:p>
          <a:p>
            <a:pPr>
              <a:defRPr/>
            </a:pPr>
            <a:r>
              <a:rPr lang="ja-JP" altLang="en-US" sz="1000" dirty="0"/>
              <a:t>＜</a:t>
            </a:r>
            <a:r>
              <a:rPr lang="en-US" altLang="ja-JP" sz="1000" dirty="0"/>
              <a:t>2022</a:t>
            </a:r>
            <a:r>
              <a:rPr lang="ja-JP" altLang="en-US" sz="1000" dirty="0"/>
              <a:t>年度秋学期ゼミ＞（</a:t>
            </a:r>
            <a:r>
              <a:rPr lang="en-US" altLang="ja-JP" sz="1000" dirty="0"/>
              <a:t>3</a:t>
            </a:r>
            <a:r>
              <a:rPr lang="ja-JP" altLang="en-US" sz="1000" dirty="0"/>
              <a:t>年次以上が申請）</a:t>
            </a:r>
            <a:endParaRPr lang="ja-JP" altLang="ja-JP" sz="1000" dirty="0"/>
          </a:p>
          <a:p>
            <a:pPr>
              <a:defRPr/>
            </a:pPr>
            <a:r>
              <a:rPr lang="ja-JP" altLang="ja-JP" sz="1000" dirty="0"/>
              <a:t>春学期中</a:t>
            </a:r>
            <a:r>
              <a:rPr lang="ja-JP" altLang="en-US" sz="1000" dirty="0"/>
              <a:t>　</a:t>
            </a:r>
            <a:r>
              <a:rPr lang="ja-JP" altLang="ja-JP" sz="1000" dirty="0"/>
              <a:t>（</a:t>
            </a:r>
            <a:r>
              <a:rPr lang="en-US" altLang="ja-JP" sz="1000" dirty="0"/>
              <a:t>6</a:t>
            </a:r>
            <a:r>
              <a:rPr lang="ja-JP" altLang="ja-JP" sz="1000" dirty="0"/>
              <a:t>月</a:t>
            </a:r>
            <a:r>
              <a:rPr lang="ja-JP" altLang="en-US" sz="1000" dirty="0"/>
              <a:t>上旬</a:t>
            </a:r>
            <a:r>
              <a:rPr lang="ja-JP" altLang="ja-JP" sz="1000" dirty="0"/>
              <a:t>）</a:t>
            </a:r>
            <a:r>
              <a:rPr lang="ja-JP" altLang="en-US" sz="1000" dirty="0"/>
              <a:t>　</a:t>
            </a:r>
            <a:r>
              <a:rPr lang="ja-JP" altLang="ja-JP" sz="1000" dirty="0"/>
              <a:t>に</a:t>
            </a:r>
            <a:r>
              <a:rPr lang="ja-JP" altLang="en-US" sz="1000" dirty="0"/>
              <a:t>募集要項を文学部</a:t>
            </a:r>
            <a:r>
              <a:rPr lang="en-US" altLang="ja-JP" sz="1000" dirty="0"/>
              <a:t>HP</a:t>
            </a:r>
            <a:r>
              <a:rPr lang="ja-JP" altLang="en-US" sz="1000" dirty="0"/>
              <a:t>とロヨラ掲示板で公示します。</a:t>
            </a:r>
            <a:endParaRPr lang="en-US" altLang="ja-JP" sz="1000" dirty="0">
              <a:solidFill>
                <a:srgbClr val="FF0000"/>
              </a:solidFill>
            </a:endParaRPr>
          </a:p>
          <a:p>
            <a:pPr>
              <a:defRPr/>
            </a:pPr>
            <a:r>
              <a:rPr lang="ja-JP" altLang="en-US" sz="1000" dirty="0"/>
              <a:t>ここからタウンロードした</a:t>
            </a:r>
            <a:r>
              <a:rPr lang="ja-JP" altLang="ja-JP" sz="1000" dirty="0"/>
              <a:t>申請用紙</a:t>
            </a:r>
            <a:r>
              <a:rPr lang="ja-JP" altLang="en-US" sz="1000" dirty="0"/>
              <a:t>に、</a:t>
            </a:r>
            <a:r>
              <a:rPr lang="ja-JP" altLang="ja-JP" sz="1000" dirty="0"/>
              <a:t>必要事項を記入</a:t>
            </a:r>
            <a:r>
              <a:rPr lang="ja-JP" altLang="en-US" sz="1000" dirty="0"/>
              <a:t>し</a:t>
            </a:r>
            <a:r>
              <a:rPr lang="ja-JP" altLang="ja-JP" sz="1000" dirty="0"/>
              <a:t>，必要書類を添えて</a:t>
            </a:r>
            <a:r>
              <a:rPr lang="ja-JP" altLang="en-US" sz="1000" dirty="0"/>
              <a:t>、</a:t>
            </a:r>
            <a:r>
              <a:rPr lang="en-US" altLang="ja-JP" sz="1000" b="1" u="sng" dirty="0"/>
              <a:t>7</a:t>
            </a:r>
            <a:r>
              <a:rPr lang="ja-JP" altLang="ja-JP" sz="1000" b="1" u="sng" dirty="0"/>
              <a:t>月</a:t>
            </a:r>
            <a:r>
              <a:rPr lang="en-US" altLang="ja-JP" sz="1000" b="1" u="sng" dirty="0"/>
              <a:t>19</a:t>
            </a:r>
            <a:r>
              <a:rPr lang="ja-JP" altLang="ja-JP" sz="1000" b="1" u="sng" dirty="0"/>
              <a:t>日</a:t>
            </a:r>
            <a:r>
              <a:rPr lang="ja-JP" altLang="en-US" sz="1000" b="1" u="sng" dirty="0"/>
              <a:t>（火）</a:t>
            </a:r>
            <a:r>
              <a:rPr lang="ja-JP" altLang="ja-JP" sz="1000" dirty="0"/>
              <a:t>までに文学部長室に提出</a:t>
            </a:r>
            <a:r>
              <a:rPr lang="ja-JP" altLang="en-US" sz="1000" dirty="0"/>
              <a:t>します。</a:t>
            </a:r>
            <a:endParaRPr lang="en-US" altLang="ja-JP" sz="1000" dirty="0"/>
          </a:p>
          <a:p>
            <a:pPr>
              <a:defRPr/>
            </a:pPr>
            <a:endParaRPr lang="en-US" altLang="ja-JP" sz="1000" dirty="0">
              <a:solidFill>
                <a:srgbClr val="FF0000"/>
              </a:solidFill>
            </a:endParaRPr>
          </a:p>
          <a:p>
            <a:pPr>
              <a:defRPr/>
            </a:pPr>
            <a:r>
              <a:rPr lang="ja-JP" altLang="en-US" sz="1000" dirty="0"/>
              <a:t>＜</a:t>
            </a:r>
            <a:r>
              <a:rPr lang="en-US" altLang="ja-JP" sz="1000" dirty="0"/>
              <a:t>2023</a:t>
            </a:r>
            <a:r>
              <a:rPr lang="ja-JP" altLang="en-US" sz="1000" dirty="0"/>
              <a:t>年度春学期ゼミ＞　（</a:t>
            </a:r>
            <a:r>
              <a:rPr lang="en-US" altLang="ja-JP" sz="1000" dirty="0"/>
              <a:t>2</a:t>
            </a:r>
            <a:r>
              <a:rPr lang="ja-JP" altLang="en-US" sz="1000" dirty="0"/>
              <a:t>年次から申請可能）</a:t>
            </a:r>
            <a:endParaRPr lang="en-US" altLang="ja-JP" sz="1000" dirty="0"/>
          </a:p>
          <a:p>
            <a:pPr>
              <a:defRPr/>
            </a:pPr>
            <a:r>
              <a:rPr lang="ja-JP" altLang="en-US" sz="1000" dirty="0"/>
              <a:t>秋学期末（</a:t>
            </a:r>
            <a:r>
              <a:rPr lang="en-US" altLang="ja-JP" sz="1000" dirty="0"/>
              <a:t>1</a:t>
            </a:r>
            <a:r>
              <a:rPr lang="ja-JP" altLang="en-US" sz="1000" dirty="0"/>
              <a:t>月下旬）に募集要項を文学部</a:t>
            </a:r>
            <a:r>
              <a:rPr lang="en-US" altLang="ja-JP" sz="1000" dirty="0"/>
              <a:t>HP</a:t>
            </a:r>
            <a:r>
              <a:rPr lang="ja-JP" altLang="en-US" sz="1000" dirty="0"/>
              <a:t>・ロヨラ掲示板で公示します。</a:t>
            </a:r>
            <a:endParaRPr lang="en-US" altLang="ja-JP" sz="1000" dirty="0"/>
          </a:p>
          <a:p>
            <a:pPr>
              <a:defRPr/>
            </a:pPr>
            <a:r>
              <a:rPr lang="ja-JP" altLang="en-US" sz="1000" dirty="0"/>
              <a:t>ただし、来年度科目のため、ここで「プロジェクト・ゼミ」の概要も提示します。（シラバス・時間割は</a:t>
            </a:r>
            <a:r>
              <a:rPr lang="en-US" altLang="ja-JP" sz="1000" dirty="0"/>
              <a:t>3</a:t>
            </a:r>
            <a:r>
              <a:rPr lang="ja-JP" altLang="en-US" sz="1000" dirty="0"/>
              <a:t>月中旬に発表されます）　</a:t>
            </a:r>
            <a:endParaRPr lang="en-US" altLang="ja-JP" sz="1000" dirty="0"/>
          </a:p>
          <a:p>
            <a:pPr>
              <a:defRPr/>
            </a:pPr>
            <a:r>
              <a:rPr lang="ja-JP" altLang="en-US" sz="1000" dirty="0"/>
              <a:t>ここからタウンロードした</a:t>
            </a:r>
            <a:r>
              <a:rPr lang="ja-JP" altLang="ja-JP" sz="1000" dirty="0"/>
              <a:t>申請用紙</a:t>
            </a:r>
            <a:r>
              <a:rPr lang="ja-JP" altLang="en-US" sz="1000" dirty="0"/>
              <a:t>に、</a:t>
            </a:r>
            <a:r>
              <a:rPr lang="ja-JP" altLang="ja-JP" sz="1000" dirty="0"/>
              <a:t>必要事項を記入</a:t>
            </a:r>
            <a:r>
              <a:rPr lang="ja-JP" altLang="en-US" sz="1000" dirty="0"/>
              <a:t>し</a:t>
            </a:r>
            <a:r>
              <a:rPr lang="ja-JP" altLang="ja-JP" sz="1000" dirty="0"/>
              <a:t>，必要書類を添えて</a:t>
            </a:r>
            <a:r>
              <a:rPr lang="ja-JP" altLang="en-US" sz="1000" dirty="0"/>
              <a:t>、</a:t>
            </a:r>
            <a:r>
              <a:rPr lang="en-US" altLang="ja-JP" sz="1000" b="1" u="sng" dirty="0"/>
              <a:t>2</a:t>
            </a:r>
            <a:r>
              <a:rPr lang="ja-JP" altLang="ja-JP" sz="1000" b="1" u="sng" dirty="0"/>
              <a:t>月</a:t>
            </a:r>
            <a:r>
              <a:rPr lang="en-US" altLang="ja-JP" sz="1000" b="1" u="sng" dirty="0"/>
              <a:t>28</a:t>
            </a:r>
            <a:r>
              <a:rPr lang="ja-JP" altLang="ja-JP" sz="1000" b="1" u="sng" dirty="0"/>
              <a:t>日</a:t>
            </a:r>
            <a:r>
              <a:rPr lang="ja-JP" altLang="en-US" sz="1000" b="1" u="sng" dirty="0"/>
              <a:t>（火）</a:t>
            </a:r>
            <a:r>
              <a:rPr lang="ja-JP" altLang="ja-JP" sz="1000" dirty="0"/>
              <a:t>までに文学部長室に提出</a:t>
            </a:r>
            <a:r>
              <a:rPr lang="ja-JP" altLang="en-US" sz="1000" dirty="0"/>
              <a:t>します。</a:t>
            </a:r>
            <a:endParaRPr lang="en-US" altLang="ja-JP" sz="1000" dirty="0"/>
          </a:p>
          <a:p>
            <a:pPr>
              <a:defRPr/>
            </a:pPr>
            <a:endParaRPr lang="en-US" altLang="ja-JP" sz="1000" dirty="0"/>
          </a:p>
          <a:p>
            <a:pPr>
              <a:defRPr/>
            </a:pPr>
            <a:r>
              <a:rPr lang="ja-JP" altLang="ja-JP" sz="1000" dirty="0"/>
              <a:t>【申請用紙に書く事項】</a:t>
            </a:r>
            <a:r>
              <a:rPr lang="ja-JP" altLang="en-US" sz="1000" dirty="0"/>
              <a:t>　は　（ガイドブック参照）</a:t>
            </a:r>
            <a:endParaRPr lang="en-US" altLang="ja-JP" sz="1000" dirty="0"/>
          </a:p>
          <a:p>
            <a:pPr>
              <a:defRPr/>
            </a:pPr>
            <a:r>
              <a:rPr lang="ja-JP" altLang="en-US" sz="1000" dirty="0"/>
              <a:t>　　①</a:t>
            </a:r>
            <a:r>
              <a:rPr lang="ja-JP" altLang="ja-JP" sz="1000" dirty="0"/>
              <a:t>氏名</a:t>
            </a:r>
            <a:r>
              <a:rPr lang="ja-JP" altLang="en-US" sz="1000" dirty="0"/>
              <a:t>、</a:t>
            </a:r>
            <a:r>
              <a:rPr lang="ja-JP" altLang="ja-JP" sz="1000" dirty="0"/>
              <a:t>学部学科・学籍番号</a:t>
            </a:r>
            <a:r>
              <a:rPr lang="ja-JP" altLang="en-US" sz="1000" dirty="0"/>
              <a:t>、</a:t>
            </a:r>
            <a:r>
              <a:rPr lang="ja-JP" altLang="ja-JP" sz="1000" dirty="0"/>
              <a:t>連絡先</a:t>
            </a:r>
            <a:endParaRPr lang="en-US" altLang="ja-JP" sz="1000" dirty="0"/>
          </a:p>
          <a:p>
            <a:pPr>
              <a:defRPr/>
            </a:pPr>
            <a:r>
              <a:rPr lang="ja-JP" altLang="en-US" sz="1000" dirty="0"/>
              <a:t>　　②</a:t>
            </a:r>
            <a:r>
              <a:rPr lang="ja-JP" altLang="ja-JP" sz="1000" dirty="0"/>
              <a:t>希望コース</a:t>
            </a:r>
            <a:r>
              <a:rPr lang="ja-JP" altLang="en-US" sz="1000" dirty="0"/>
              <a:t>と</a:t>
            </a:r>
            <a:r>
              <a:rPr lang="ja-JP" altLang="ja-JP" sz="1000" dirty="0"/>
              <a:t>ゼミ</a:t>
            </a:r>
            <a:endParaRPr lang="en-US" altLang="ja-JP" sz="1000" dirty="0"/>
          </a:p>
          <a:p>
            <a:pPr>
              <a:defRPr/>
            </a:pPr>
            <a:r>
              <a:rPr lang="ja-JP" altLang="en-US" sz="1000" dirty="0"/>
              <a:t>　　③</a:t>
            </a:r>
            <a:r>
              <a:rPr lang="ja-JP" altLang="ja-JP" sz="1000" dirty="0"/>
              <a:t>希望理由</a:t>
            </a:r>
            <a:r>
              <a:rPr lang="ja-JP" altLang="en-US" sz="1000" dirty="0"/>
              <a:t>　</a:t>
            </a:r>
            <a:endParaRPr lang="en-US" altLang="ja-JP" sz="1000" dirty="0"/>
          </a:p>
          <a:p>
            <a:pPr>
              <a:defRPr/>
            </a:pPr>
            <a:r>
              <a:rPr lang="ja-JP" altLang="en-US" sz="1000" dirty="0"/>
              <a:t>　　④研究したい</a:t>
            </a:r>
            <a:r>
              <a:rPr lang="ja-JP" altLang="ja-JP" sz="1000" dirty="0"/>
              <a:t>自分のテーマとその内容</a:t>
            </a:r>
            <a:endParaRPr lang="en-US" altLang="ja-JP" sz="1000" dirty="0"/>
          </a:p>
          <a:p>
            <a:pPr>
              <a:defRPr/>
            </a:pPr>
            <a:r>
              <a:rPr lang="ja-JP" altLang="en-US" sz="1000" dirty="0"/>
              <a:t>　　⑤</a:t>
            </a:r>
            <a:r>
              <a:rPr lang="ja-JP" altLang="ja-JP" sz="1000" dirty="0"/>
              <a:t>プログラムの「履修済</a:t>
            </a:r>
            <a:r>
              <a:rPr lang="ja-JP" altLang="en-US" sz="1000" dirty="0"/>
              <a:t>み</a:t>
            </a:r>
            <a:r>
              <a:rPr lang="ja-JP" altLang="ja-JP" sz="1000" dirty="0"/>
              <a:t>」・「履修中」・「履修予定」の科目名</a:t>
            </a:r>
            <a:endParaRPr lang="en-US" altLang="ja-JP" sz="1000" dirty="0"/>
          </a:p>
          <a:p>
            <a:pPr>
              <a:defRPr/>
            </a:pPr>
            <a:r>
              <a:rPr lang="ja-JP" altLang="ja-JP" sz="1000" dirty="0"/>
              <a:t>【添付書類】</a:t>
            </a:r>
            <a:r>
              <a:rPr lang="ja-JP" altLang="en-US" sz="1000" dirty="0"/>
              <a:t>は</a:t>
            </a:r>
            <a:endParaRPr lang="en-US" altLang="ja-JP" sz="1000" dirty="0"/>
          </a:p>
          <a:p>
            <a:pPr>
              <a:defRPr/>
            </a:pPr>
            <a:r>
              <a:rPr lang="ja-JP" altLang="en-US" sz="1000" dirty="0"/>
              <a:t>　　①</a:t>
            </a:r>
            <a:r>
              <a:rPr lang="ja-JP" altLang="ja-JP" sz="1000" dirty="0"/>
              <a:t>成績表</a:t>
            </a:r>
            <a:endParaRPr lang="en-US" altLang="ja-JP" sz="1000" dirty="0"/>
          </a:p>
          <a:p>
            <a:pPr>
              <a:defRPr/>
            </a:pPr>
            <a:r>
              <a:rPr lang="ja-JP" altLang="en-US" sz="1000" dirty="0"/>
              <a:t>　　②</a:t>
            </a:r>
            <a:r>
              <a:rPr lang="ja-JP" altLang="ja-JP" sz="1000" dirty="0"/>
              <a:t>自由選択科目認定申請書</a:t>
            </a:r>
            <a:r>
              <a:rPr lang="ja-JP" altLang="en-US" sz="1000" dirty="0"/>
              <a:t>とその科目の</a:t>
            </a:r>
            <a:r>
              <a:rPr lang="ja-JP" altLang="ja-JP" sz="1000" dirty="0"/>
              <a:t>シラバス</a:t>
            </a:r>
            <a:r>
              <a:rPr lang="ja-JP" altLang="en-US" sz="1000" dirty="0"/>
              <a:t>　</a:t>
            </a:r>
            <a:r>
              <a:rPr lang="ja-JP" altLang="ja-JP" sz="1000" dirty="0"/>
              <a:t>（希望科目がある場合）</a:t>
            </a:r>
            <a:r>
              <a:rPr lang="ja-JP" altLang="en-US" sz="1000" dirty="0"/>
              <a:t>　です。</a:t>
            </a:r>
            <a:endParaRPr lang="en-US" altLang="ja-JP" sz="1000" dirty="0"/>
          </a:p>
          <a:p>
            <a:pPr>
              <a:defRPr/>
            </a:pPr>
            <a:r>
              <a:rPr lang="en-US" altLang="ja-JP" sz="1050" dirty="0"/>
              <a:t> </a:t>
            </a:r>
            <a:endParaRPr lang="ja-JP" altLang="ja-JP" sz="1050" dirty="0"/>
          </a:p>
          <a:p>
            <a:pPr>
              <a:defRPr/>
            </a:pPr>
            <a:endParaRPr lang="en-US" altLang="ja-JP" dirty="0"/>
          </a:p>
          <a:p>
            <a:pPr>
              <a:defRPr/>
            </a:pPr>
            <a:endParaRPr lang="ja-JP" altLang="ja-JP" dirty="0"/>
          </a:p>
          <a:p>
            <a:pPr>
              <a:defRPr/>
            </a:pPr>
            <a:endParaRPr lang="ja-JP" altLang="en-US" dirty="0"/>
          </a:p>
        </p:txBody>
      </p:sp>
      <p:sp>
        <p:nvSpPr>
          <p:cNvPr id="16388" name="スライド番号プレースホルダー 3">
            <a:extLst>
              <a:ext uri="{FF2B5EF4-FFF2-40B4-BE49-F238E27FC236}">
                <a16:creationId xmlns:a16="http://schemas.microsoft.com/office/drawing/2014/main" id="{1FD2BAED-A53F-457C-94BE-EF7C9FA4E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F8DC2D7-5E2B-4252-BC1C-EAC47CD858D8}" type="slidenum">
              <a:rPr lang="ja-JP" altLang="en-US" smtClean="0">
                <a:latin typeface="Times New Roman" panose="02020603050405020304" pitchFamily="18" charset="0"/>
              </a:rPr>
              <a:pPr>
                <a:spcBef>
                  <a:spcPct val="0"/>
                </a:spcBef>
              </a:pPr>
              <a:t>7</a:t>
            </a:fld>
            <a:endParaRPr lang="ja-JP"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9073F3E7-CACC-47C8-9223-5F19ED11B6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D14D0C52-8FCC-4705-ADD2-74C3B0EE8EE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t>・</a:t>
            </a:r>
            <a:r>
              <a:rPr lang="ja-JP" altLang="ja-JP" dirty="0"/>
              <a:t>プロジェクト・ゼミ受講者は，プログラム運営委員会で選考し，</a:t>
            </a:r>
            <a:endParaRPr lang="en-US" altLang="ja-JP" dirty="0"/>
          </a:p>
          <a:p>
            <a:pPr>
              <a:defRPr/>
            </a:pPr>
            <a:r>
              <a:rPr lang="ja-JP" altLang="en-US" dirty="0"/>
              <a:t>・</a:t>
            </a:r>
            <a:r>
              <a:rPr lang="ja-JP" altLang="ja-JP" dirty="0"/>
              <a:t>その結果は</a:t>
            </a:r>
            <a:r>
              <a:rPr lang="ja-JP" altLang="en-US" dirty="0"/>
              <a:t>、秋学期ゼミの場合</a:t>
            </a:r>
            <a:r>
              <a:rPr lang="en-US" altLang="ja-JP" dirty="0"/>
              <a:t>8</a:t>
            </a:r>
            <a:r>
              <a:rPr lang="ja-JP" altLang="ja-JP" dirty="0"/>
              <a:t>月上旬に</a:t>
            </a:r>
            <a:r>
              <a:rPr lang="ja-JP" altLang="en-US" dirty="0"/>
              <a:t>、来年度春学期ゼミの場合</a:t>
            </a:r>
            <a:r>
              <a:rPr lang="en-US" altLang="ja-JP" dirty="0"/>
              <a:t>3</a:t>
            </a:r>
            <a:r>
              <a:rPr lang="ja-JP" altLang="en-US" dirty="0"/>
              <a:t>月上旬に、</a:t>
            </a:r>
            <a:r>
              <a:rPr lang="en-US" altLang="ja-JP" dirty="0"/>
              <a:t>LOYOLA</a:t>
            </a:r>
            <a:r>
              <a:rPr lang="ja-JP" altLang="ja-JP" dirty="0"/>
              <a:t>上で本人に通知します</a:t>
            </a:r>
            <a:r>
              <a:rPr lang="ja-JP" altLang="en-US" dirty="0"/>
              <a:t>。</a:t>
            </a:r>
            <a:endParaRPr lang="en-US" altLang="ja-JP" dirty="0"/>
          </a:p>
          <a:p>
            <a:pPr>
              <a:defRPr/>
            </a:pPr>
            <a:r>
              <a:rPr lang="ja-JP" altLang="ja-JP" dirty="0"/>
              <a:t>（</a:t>
            </a:r>
            <a:r>
              <a:rPr lang="ja-JP" altLang="en-US" dirty="0"/>
              <a:t>追加・</a:t>
            </a:r>
            <a:r>
              <a:rPr lang="ja-JP" altLang="ja-JP" dirty="0"/>
              <a:t>変更の生じた場合は，</a:t>
            </a:r>
            <a:r>
              <a:rPr lang="ja-JP" altLang="en-US" dirty="0"/>
              <a:t>秋ゼミは</a:t>
            </a:r>
            <a:r>
              <a:rPr lang="en-US" altLang="ja-JP" dirty="0"/>
              <a:t>9</a:t>
            </a:r>
            <a:r>
              <a:rPr lang="ja-JP" altLang="en-US" dirty="0"/>
              <a:t>月中旬</a:t>
            </a:r>
            <a:r>
              <a:rPr lang="ja-JP" altLang="ja-JP" dirty="0"/>
              <a:t>まで</a:t>
            </a:r>
            <a:r>
              <a:rPr lang="ja-JP" altLang="en-US" dirty="0"/>
              <a:t>に、来年度春ゼミは</a:t>
            </a:r>
            <a:r>
              <a:rPr lang="en-US" altLang="ja-JP" dirty="0"/>
              <a:t>3</a:t>
            </a:r>
            <a:r>
              <a:rPr lang="ja-JP" altLang="en-US" dirty="0"/>
              <a:t>月下旬までに、本人に通知します。</a:t>
            </a:r>
            <a:r>
              <a:rPr lang="ja-JP" altLang="ja-JP" dirty="0"/>
              <a:t>）</a:t>
            </a:r>
            <a:endParaRPr lang="en-US" altLang="ja-JP" dirty="0"/>
          </a:p>
          <a:p>
            <a:pPr>
              <a:defRPr/>
            </a:pPr>
            <a:r>
              <a:rPr lang="ja-JP" altLang="en-US" dirty="0"/>
              <a:t>・</a:t>
            </a:r>
            <a:r>
              <a:rPr lang="ja-JP" altLang="ja-JP" dirty="0"/>
              <a:t>選考に通った学生のみがゼミを履修でき</a:t>
            </a:r>
            <a:r>
              <a:rPr lang="ja-JP" altLang="en-US" dirty="0"/>
              <a:t>るように、ロヨラの履修登録は学部でまとめて行い、本人はそれを確認する、という形にします。</a:t>
            </a:r>
            <a:endParaRPr lang="en-US" altLang="ja-JP" dirty="0"/>
          </a:p>
          <a:p>
            <a:pPr>
              <a:defRPr/>
            </a:pPr>
            <a:endParaRPr lang="en-US" altLang="ja-JP" dirty="0">
              <a:solidFill>
                <a:schemeClr val="accent5"/>
              </a:solidFill>
            </a:endParaRPr>
          </a:p>
          <a:p>
            <a:pPr>
              <a:defRPr/>
            </a:pPr>
            <a:r>
              <a:rPr lang="en-US" altLang="ja-JP" dirty="0"/>
              <a:t>【</a:t>
            </a:r>
            <a:r>
              <a:rPr lang="ja-JP" altLang="en-US" dirty="0"/>
              <a:t>補足</a:t>
            </a:r>
            <a:r>
              <a:rPr lang="en-US" altLang="ja-JP" dirty="0"/>
              <a:t>】</a:t>
            </a:r>
            <a:endParaRPr lang="ja-JP" altLang="ja-JP" dirty="0"/>
          </a:p>
          <a:p>
            <a:pPr>
              <a:defRPr/>
            </a:pPr>
            <a:r>
              <a:rPr lang="ja-JP" altLang="en-US" b="1" dirty="0"/>
              <a:t>①</a:t>
            </a:r>
            <a:r>
              <a:rPr lang="ja-JP" altLang="ja-JP" b="1" dirty="0"/>
              <a:t>　留学中の学生へ</a:t>
            </a:r>
            <a:r>
              <a:rPr lang="ja-JP" altLang="en-US" b="1" dirty="0"/>
              <a:t>の対応</a:t>
            </a:r>
            <a:endParaRPr lang="ja-JP" altLang="ja-JP" b="1" dirty="0"/>
          </a:p>
          <a:p>
            <a:pPr>
              <a:defRPr/>
            </a:pPr>
            <a:r>
              <a:rPr lang="ja-JP" altLang="en-US" b="1" dirty="0">
                <a:solidFill>
                  <a:srgbClr val="FF0000"/>
                </a:solidFill>
              </a:rPr>
              <a:t>　　</a:t>
            </a:r>
            <a:r>
              <a:rPr lang="ja-JP" altLang="en-US" dirty="0"/>
              <a:t>詳細はゼミの募集要項に明記します。相談もメールで可能です（アドレスは「履　　</a:t>
            </a:r>
            <a:endParaRPr lang="en-US" altLang="ja-JP" dirty="0"/>
          </a:p>
          <a:p>
            <a:pPr>
              <a:defRPr/>
            </a:pPr>
            <a:r>
              <a:rPr lang="ja-JP" altLang="en-US" dirty="0"/>
              <a:t>　　修ガイドブック」</a:t>
            </a:r>
            <a:r>
              <a:rPr lang="en-US" altLang="ja-JP" dirty="0"/>
              <a:t>6</a:t>
            </a:r>
            <a:r>
              <a:rPr lang="ja-JP" altLang="en-US" dirty="0"/>
              <a:t>ページ参照）。</a:t>
            </a:r>
            <a:r>
              <a:rPr lang="ja-JP" altLang="en-US" dirty="0">
                <a:solidFill>
                  <a:schemeClr val="accent1"/>
                </a:solidFill>
              </a:rPr>
              <a:t>　</a:t>
            </a:r>
            <a:endParaRPr lang="ja-JP" altLang="ja-JP" dirty="0">
              <a:solidFill>
                <a:schemeClr val="accent1"/>
              </a:solidFill>
            </a:endParaRPr>
          </a:p>
          <a:p>
            <a:pPr>
              <a:defRPr/>
            </a:pPr>
            <a:r>
              <a:rPr lang="ja-JP" altLang="en-US" b="1" dirty="0"/>
              <a:t>②　</a:t>
            </a:r>
            <a:r>
              <a:rPr lang="ja-JP" altLang="ja-JP" b="1" dirty="0"/>
              <a:t>留学・休学・編入・転部科など特別の事情がある</a:t>
            </a:r>
            <a:r>
              <a:rPr lang="ja-JP" altLang="en-US" b="1" dirty="0"/>
              <a:t>、帰郷中の</a:t>
            </a:r>
            <a:r>
              <a:rPr lang="ja-JP" altLang="ja-JP" b="1" dirty="0"/>
              <a:t>学生</a:t>
            </a:r>
            <a:r>
              <a:rPr lang="ja-JP" altLang="en-US" b="1" dirty="0"/>
              <a:t>への対応</a:t>
            </a:r>
            <a:endParaRPr lang="en-US" altLang="ja-JP" b="1" dirty="0"/>
          </a:p>
          <a:p>
            <a:pPr>
              <a:defRPr/>
            </a:pPr>
            <a:r>
              <a:rPr lang="ja-JP" altLang="en-US" b="1" dirty="0"/>
              <a:t>　　</a:t>
            </a:r>
            <a:r>
              <a:rPr lang="ja-JP" altLang="ja-JP" dirty="0"/>
              <a:t>個別に対応します</a:t>
            </a:r>
            <a:r>
              <a:rPr lang="ja-JP" altLang="en-US" dirty="0"/>
              <a:t>。　</a:t>
            </a:r>
            <a:r>
              <a:rPr lang="ja-JP" altLang="ja-JP" dirty="0"/>
              <a:t>申請用紙の備考欄にその旨を書いてください。</a:t>
            </a:r>
          </a:p>
          <a:p>
            <a:pPr>
              <a:defRPr/>
            </a:pPr>
            <a:r>
              <a:rPr lang="ja-JP" altLang="en-US" b="1" dirty="0"/>
              <a:t>③</a:t>
            </a:r>
            <a:r>
              <a:rPr lang="ja-JP" altLang="ja-JP" b="1" dirty="0"/>
              <a:t>　わからないことがあ</a:t>
            </a:r>
            <a:r>
              <a:rPr lang="ja-JP" altLang="en-US" b="1" dirty="0"/>
              <a:t>る場合</a:t>
            </a:r>
            <a:endParaRPr lang="en-US" altLang="ja-JP" b="1" dirty="0"/>
          </a:p>
          <a:p>
            <a:pPr>
              <a:defRPr/>
            </a:pPr>
            <a:r>
              <a:rPr lang="ja-JP" altLang="en-US" b="1" dirty="0"/>
              <a:t>　　</a:t>
            </a:r>
            <a:r>
              <a:rPr lang="ja-JP" altLang="ja-JP" dirty="0"/>
              <a:t>「</a:t>
            </a:r>
            <a:r>
              <a:rPr lang="ja-JP" altLang="en-US" dirty="0"/>
              <a:t>各種問い合わせ先</a:t>
            </a:r>
            <a:r>
              <a:rPr lang="ja-JP" altLang="ja-JP" dirty="0"/>
              <a:t>」</a:t>
            </a:r>
            <a:r>
              <a:rPr lang="ja-JP" altLang="en-US" dirty="0"/>
              <a:t>（履修ガイドブックの最終ページ）</a:t>
            </a:r>
            <a:r>
              <a:rPr lang="ja-JP" altLang="ja-JP" dirty="0"/>
              <a:t>にお問い合わせください。</a:t>
            </a:r>
          </a:p>
          <a:p>
            <a:pPr>
              <a:defRPr/>
            </a:pPr>
            <a:endParaRPr lang="ja-JP" altLang="en-US" b="1" dirty="0">
              <a:solidFill>
                <a:srgbClr val="FF0000"/>
              </a:solidFill>
            </a:endParaRPr>
          </a:p>
        </p:txBody>
      </p:sp>
      <p:sp>
        <p:nvSpPr>
          <p:cNvPr id="18436" name="スライド番号プレースホルダー 3">
            <a:extLst>
              <a:ext uri="{FF2B5EF4-FFF2-40B4-BE49-F238E27FC236}">
                <a16:creationId xmlns:a16="http://schemas.microsoft.com/office/drawing/2014/main" id="{23B5AE4D-AFEF-451A-8ADA-8ACCE9F5B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4031546-1981-4782-84EC-EA4781B80B6F}" type="slidenum">
              <a:rPr lang="ja-JP" altLang="en-US" smtClean="0">
                <a:latin typeface="Times New Roman" panose="02020603050405020304" pitchFamily="18" charset="0"/>
              </a:rPr>
              <a:pPr>
                <a:spcBef>
                  <a:spcPct val="0"/>
                </a:spcBef>
              </a:pPr>
              <a:t>8</a:t>
            </a:fld>
            <a:endParaRPr lang="ja-JP"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A2E322B5-3F5D-4E6D-9272-190EA2648A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394AE9D-EC99-43DD-959F-EC6D978232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solidFill>
                  <a:srgbClr val="FF0000"/>
                </a:solidFill>
              </a:rPr>
              <a:t>プログラムの必要科目をすべて取った学生は、単位取得年度末、また卒業時に「プログラム修了認定証」を受けとることができます。</a:t>
            </a:r>
            <a:endParaRPr lang="en-US" altLang="ja-JP">
              <a:solidFill>
                <a:srgbClr val="FF0000"/>
              </a:solidFill>
            </a:endParaRPr>
          </a:p>
          <a:p>
            <a:pPr eaLnBrk="1" hangingPunct="1">
              <a:spcBef>
                <a:spcPct val="0"/>
              </a:spcBef>
            </a:pPr>
            <a:endParaRPr lang="en-US" altLang="ja-JP">
              <a:solidFill>
                <a:srgbClr val="FF0000"/>
              </a:solidFill>
            </a:endParaRPr>
          </a:p>
          <a:p>
            <a:pPr eaLnBrk="1" hangingPunct="1">
              <a:spcBef>
                <a:spcPct val="0"/>
              </a:spcBef>
            </a:pPr>
            <a:r>
              <a:rPr lang="ja-JP" altLang="en-US">
                <a:solidFill>
                  <a:srgbClr val="FF0000"/>
                </a:solidFill>
              </a:rPr>
              <a:t>その申請・交付手続きの詳細は、</a:t>
            </a:r>
            <a:r>
              <a:rPr lang="en-US" altLang="ja-JP">
                <a:solidFill>
                  <a:srgbClr val="FF0000"/>
                </a:solidFill>
              </a:rPr>
              <a:t>9</a:t>
            </a:r>
            <a:r>
              <a:rPr lang="ja-JP" altLang="en-US">
                <a:solidFill>
                  <a:srgbClr val="FF0000"/>
                </a:solidFill>
              </a:rPr>
              <a:t>月中旬にロヨラで公示します。</a:t>
            </a:r>
            <a:endParaRPr lang="en-US" altLang="ja-JP">
              <a:solidFill>
                <a:srgbClr val="FF0000"/>
              </a:solidFill>
            </a:endParaRPr>
          </a:p>
          <a:p>
            <a:pPr eaLnBrk="1" hangingPunct="1">
              <a:spcBef>
                <a:spcPct val="0"/>
              </a:spcBef>
            </a:pPr>
            <a:endParaRPr lang="en-US" altLang="ja-JP">
              <a:solidFill>
                <a:srgbClr val="FF0000"/>
              </a:solidFill>
            </a:endParaRPr>
          </a:p>
          <a:p>
            <a:pPr eaLnBrk="1" hangingPunct="1">
              <a:spcBef>
                <a:spcPct val="0"/>
              </a:spcBef>
            </a:pPr>
            <a:r>
              <a:rPr lang="ja-JP" altLang="en-US">
                <a:solidFill>
                  <a:srgbClr val="FF0000"/>
                </a:solidFill>
              </a:rPr>
              <a:t>大まかな流れをいうと、</a:t>
            </a:r>
            <a:endParaRPr lang="en-US" altLang="ja-JP">
              <a:solidFill>
                <a:srgbClr val="FF0000"/>
              </a:solidFill>
            </a:endParaRPr>
          </a:p>
          <a:p>
            <a:pPr eaLnBrk="1" hangingPunct="1">
              <a:spcBef>
                <a:spcPct val="0"/>
              </a:spcBef>
            </a:pPr>
            <a:r>
              <a:rPr lang="ja-JP" altLang="en-US">
                <a:solidFill>
                  <a:srgbClr val="FF0000"/>
                </a:solidFill>
              </a:rPr>
              <a:t>・</a:t>
            </a:r>
            <a:r>
              <a:rPr lang="en-US" altLang="ja-JP">
                <a:solidFill>
                  <a:srgbClr val="FF0000"/>
                </a:solidFill>
              </a:rPr>
              <a:t>4</a:t>
            </a:r>
            <a:r>
              <a:rPr lang="ja-JP" altLang="en-US">
                <a:solidFill>
                  <a:srgbClr val="FF0000"/>
                </a:solidFill>
              </a:rPr>
              <a:t>年次生については最終年次の秋学期、</a:t>
            </a:r>
            <a:r>
              <a:rPr lang="en-US" altLang="ja-JP">
                <a:solidFill>
                  <a:srgbClr val="FF0000"/>
                </a:solidFill>
              </a:rPr>
              <a:t>3</a:t>
            </a:r>
            <a:r>
              <a:rPr lang="ja-JP" altLang="en-US">
                <a:solidFill>
                  <a:srgbClr val="FF0000"/>
                </a:solidFill>
              </a:rPr>
              <a:t>年次生については単位取得見込年度の秋学期</a:t>
            </a:r>
            <a:endParaRPr lang="en-US" altLang="ja-JP">
              <a:solidFill>
                <a:srgbClr val="FF0000"/>
              </a:solidFill>
            </a:endParaRPr>
          </a:p>
          <a:p>
            <a:pPr eaLnBrk="1" hangingPunct="1">
              <a:spcBef>
                <a:spcPct val="0"/>
              </a:spcBef>
            </a:pPr>
            <a:r>
              <a:rPr lang="ja-JP" altLang="en-US">
                <a:solidFill>
                  <a:srgbClr val="FF0000"/>
                </a:solidFill>
              </a:rPr>
              <a:t>　、　履修登録を終えた</a:t>
            </a:r>
            <a:r>
              <a:rPr lang="en-US" altLang="ja-JP">
                <a:solidFill>
                  <a:srgbClr val="FF0000"/>
                </a:solidFill>
              </a:rPr>
              <a:t>10</a:t>
            </a:r>
            <a:r>
              <a:rPr lang="ja-JP" altLang="en-US">
                <a:solidFill>
                  <a:srgbClr val="FF0000"/>
                </a:solidFill>
              </a:rPr>
              <a:t>月初旬をめどに認定証交付申請書を提出してもらいます。</a:t>
            </a:r>
            <a:endParaRPr lang="en-US" altLang="ja-JP">
              <a:solidFill>
                <a:srgbClr val="FF0000"/>
              </a:solidFill>
            </a:endParaRPr>
          </a:p>
          <a:p>
            <a:pPr eaLnBrk="1" hangingPunct="1">
              <a:spcBef>
                <a:spcPct val="0"/>
              </a:spcBef>
            </a:pPr>
            <a:r>
              <a:rPr lang="ja-JP" altLang="en-US">
                <a:solidFill>
                  <a:srgbClr val="FF0000"/>
                </a:solidFill>
              </a:rPr>
              <a:t>（申請方法等については、</a:t>
            </a:r>
            <a:r>
              <a:rPr lang="en-US" altLang="ja-JP">
                <a:solidFill>
                  <a:srgbClr val="FF0000"/>
                </a:solidFill>
              </a:rPr>
              <a:t>Loyola</a:t>
            </a:r>
            <a:r>
              <a:rPr lang="ja-JP" altLang="en-US">
                <a:solidFill>
                  <a:srgbClr val="FF0000"/>
                </a:solidFill>
              </a:rPr>
              <a:t>に掲出いたします）</a:t>
            </a:r>
            <a:endParaRPr lang="en-US" altLang="ja-JP">
              <a:solidFill>
                <a:srgbClr val="FF0000"/>
              </a:solidFill>
            </a:endParaRPr>
          </a:p>
          <a:p>
            <a:pPr eaLnBrk="1" hangingPunct="1">
              <a:spcBef>
                <a:spcPct val="0"/>
              </a:spcBef>
            </a:pPr>
            <a:endParaRPr lang="en-US" altLang="ja-JP">
              <a:solidFill>
                <a:srgbClr val="FF0000"/>
              </a:solidFill>
            </a:endParaRPr>
          </a:p>
          <a:p>
            <a:pPr eaLnBrk="1" hangingPunct="1">
              <a:spcBef>
                <a:spcPct val="0"/>
              </a:spcBef>
            </a:pPr>
            <a:r>
              <a:rPr lang="ja-JP" altLang="en-US">
                <a:solidFill>
                  <a:srgbClr val="FF0000"/>
                </a:solidFill>
              </a:rPr>
              <a:t>・単位がとれたかどうかはっきりする年度末（</a:t>
            </a:r>
            <a:r>
              <a:rPr lang="en-US" altLang="ja-JP">
                <a:solidFill>
                  <a:srgbClr val="FF0000"/>
                </a:solidFill>
              </a:rPr>
              <a:t>2</a:t>
            </a:r>
            <a:r>
              <a:rPr lang="ja-JP" altLang="en-US">
                <a:solidFill>
                  <a:srgbClr val="FF0000"/>
                </a:solidFill>
              </a:rPr>
              <a:t>月末か</a:t>
            </a:r>
            <a:r>
              <a:rPr lang="en-US" altLang="ja-JP">
                <a:solidFill>
                  <a:srgbClr val="FF0000"/>
                </a:solidFill>
              </a:rPr>
              <a:t>3</a:t>
            </a:r>
            <a:r>
              <a:rPr lang="ja-JP" altLang="en-US">
                <a:solidFill>
                  <a:srgbClr val="FF0000"/>
                </a:solidFill>
              </a:rPr>
              <a:t>月初め頃）に、プログラム運営委員会</a:t>
            </a:r>
            <a:endParaRPr lang="en-US" altLang="ja-JP">
              <a:solidFill>
                <a:srgbClr val="FF0000"/>
              </a:solidFill>
            </a:endParaRPr>
          </a:p>
          <a:p>
            <a:pPr eaLnBrk="1" hangingPunct="1">
              <a:spcBef>
                <a:spcPct val="0"/>
              </a:spcBef>
            </a:pPr>
            <a:r>
              <a:rPr lang="ja-JP" altLang="en-US">
                <a:solidFill>
                  <a:srgbClr val="FF0000"/>
                </a:solidFill>
              </a:rPr>
              <a:t>　でチェックします。</a:t>
            </a:r>
            <a:endParaRPr lang="en-US" altLang="ja-JP">
              <a:solidFill>
                <a:srgbClr val="FF0000"/>
              </a:solidFill>
            </a:endParaRPr>
          </a:p>
          <a:p>
            <a:pPr eaLnBrk="1" hangingPunct="1">
              <a:spcBef>
                <a:spcPct val="0"/>
              </a:spcBef>
            </a:pPr>
            <a:endParaRPr lang="en-US" altLang="ja-JP">
              <a:solidFill>
                <a:srgbClr val="FF0000"/>
              </a:solidFill>
            </a:endParaRPr>
          </a:p>
          <a:p>
            <a:pPr eaLnBrk="1" hangingPunct="1">
              <a:spcBef>
                <a:spcPct val="0"/>
              </a:spcBef>
            </a:pPr>
            <a:r>
              <a:rPr lang="ja-JP" altLang="en-US">
                <a:solidFill>
                  <a:srgbClr val="FF0000"/>
                </a:solidFill>
              </a:rPr>
              <a:t>・必要単位が全て取れていれば、卒業生は卒業式の日の学科集会で、卒業証書と同時に</a:t>
            </a:r>
            <a:endParaRPr lang="en-US" altLang="ja-JP">
              <a:solidFill>
                <a:srgbClr val="FF0000"/>
              </a:solidFill>
            </a:endParaRPr>
          </a:p>
          <a:p>
            <a:pPr eaLnBrk="1" hangingPunct="1">
              <a:spcBef>
                <a:spcPct val="0"/>
              </a:spcBef>
            </a:pPr>
            <a:r>
              <a:rPr lang="ja-JP" altLang="en-US">
                <a:solidFill>
                  <a:srgbClr val="FF0000"/>
                </a:solidFill>
              </a:rPr>
              <a:t>　「プログラム修了認定証」を授与します。</a:t>
            </a:r>
            <a:r>
              <a:rPr lang="en-US" altLang="ja-JP">
                <a:solidFill>
                  <a:srgbClr val="FF0000"/>
                </a:solidFill>
              </a:rPr>
              <a:t>3</a:t>
            </a:r>
            <a:r>
              <a:rPr lang="ja-JP" altLang="en-US">
                <a:solidFill>
                  <a:srgbClr val="FF0000"/>
                </a:solidFill>
              </a:rPr>
              <a:t>年次生は文学部長室より、郵送もしくは直接お渡</a:t>
            </a:r>
            <a:endParaRPr lang="en-US" altLang="ja-JP">
              <a:solidFill>
                <a:srgbClr val="FF0000"/>
              </a:solidFill>
            </a:endParaRPr>
          </a:p>
          <a:p>
            <a:pPr eaLnBrk="1" hangingPunct="1">
              <a:spcBef>
                <a:spcPct val="0"/>
              </a:spcBef>
            </a:pPr>
            <a:r>
              <a:rPr lang="ja-JP" altLang="en-US">
                <a:solidFill>
                  <a:srgbClr val="FF0000"/>
                </a:solidFill>
              </a:rPr>
              <a:t>　しいたします（本人のご希望によります）。</a:t>
            </a:r>
            <a:endParaRPr lang="en-US" altLang="ja-JP">
              <a:solidFill>
                <a:srgbClr val="FF0000"/>
              </a:solidFill>
            </a:endParaRPr>
          </a:p>
          <a:p>
            <a:pPr eaLnBrk="1" hangingPunct="1">
              <a:spcBef>
                <a:spcPct val="0"/>
              </a:spcBef>
            </a:pPr>
            <a:endParaRPr lang="en-US" altLang="ja-JP">
              <a:solidFill>
                <a:srgbClr val="FF0000"/>
              </a:solidFill>
            </a:endParaRPr>
          </a:p>
          <a:p>
            <a:pPr eaLnBrk="1" hangingPunct="1">
              <a:spcBef>
                <a:spcPct val="0"/>
              </a:spcBef>
            </a:pPr>
            <a:r>
              <a:rPr lang="ja-JP" altLang="en-US">
                <a:solidFill>
                  <a:srgbClr val="FF0000"/>
                </a:solidFill>
              </a:rPr>
              <a:t>・卒業延長者には、</a:t>
            </a:r>
            <a:r>
              <a:rPr lang="en-US" altLang="ja-JP">
                <a:solidFill>
                  <a:srgbClr val="FF0000"/>
                </a:solidFill>
              </a:rPr>
              <a:t>4</a:t>
            </a:r>
            <a:r>
              <a:rPr lang="ja-JP" altLang="en-US">
                <a:solidFill>
                  <a:srgbClr val="FF0000"/>
                </a:solidFill>
              </a:rPr>
              <a:t>年次終了時点で受け取ることも可能ですので、文学部長室　　　</a:t>
            </a:r>
            <a:endParaRPr lang="en-US" altLang="ja-JP">
              <a:solidFill>
                <a:srgbClr val="FF0000"/>
              </a:solidFill>
            </a:endParaRPr>
          </a:p>
          <a:p>
            <a:pPr eaLnBrk="1" hangingPunct="1">
              <a:spcBef>
                <a:spcPct val="0"/>
              </a:spcBef>
            </a:pPr>
            <a:r>
              <a:rPr lang="ja-JP" altLang="en-US">
                <a:solidFill>
                  <a:srgbClr val="FF0000"/>
                </a:solidFill>
              </a:rPr>
              <a:t>　まで相談ください。</a:t>
            </a:r>
            <a:endParaRPr lang="en-US" altLang="ja-JP">
              <a:solidFill>
                <a:srgbClr val="FF0000"/>
              </a:solidFill>
            </a:endParaRPr>
          </a:p>
        </p:txBody>
      </p:sp>
      <p:sp>
        <p:nvSpPr>
          <p:cNvPr id="20484" name="スライド番号プレースホルダー 3">
            <a:extLst>
              <a:ext uri="{FF2B5EF4-FFF2-40B4-BE49-F238E27FC236}">
                <a16:creationId xmlns:a16="http://schemas.microsoft.com/office/drawing/2014/main" id="{FC4C59E7-505B-4E17-898A-11A72D0C71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63ECB46-59CA-4E64-AA0E-6061BDCEE874}" type="slidenum">
              <a:rPr lang="ja-JP" altLang="en-US" smtClean="0">
                <a:latin typeface="Times New Roman" panose="02020603050405020304" pitchFamily="18" charset="0"/>
              </a:rPr>
              <a:pPr>
                <a:spcBef>
                  <a:spcPct val="0"/>
                </a:spcBef>
              </a:pPr>
              <a:t>9</a:t>
            </a:fld>
            <a:endParaRPr lang="ja-JP"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B01645CF-5CC9-422E-B5EF-9DC777A073C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95C75A9-079A-44F3-9EB3-62B622C0BA8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E4E7614-2C87-4DF4-AB5B-18FD1795217D}"/>
              </a:ext>
            </a:extLst>
          </p:cNvPr>
          <p:cNvSpPr>
            <a:spLocks noGrp="1" noChangeArrowheads="1"/>
          </p:cNvSpPr>
          <p:nvPr>
            <p:ph type="sldNum" sz="quarter" idx="12"/>
          </p:nvPr>
        </p:nvSpPr>
        <p:spPr>
          <a:ln/>
        </p:spPr>
        <p:txBody>
          <a:bodyPr/>
          <a:lstStyle>
            <a:lvl1pPr>
              <a:defRPr/>
            </a:lvl1pPr>
          </a:lstStyle>
          <a:p>
            <a:pPr>
              <a:defRPr/>
            </a:pPr>
            <a:fld id="{FA0AE3A4-3620-46AA-B55C-89BC196270F2}" type="slidenum">
              <a:rPr lang="en-US" altLang="ja-JP"/>
              <a:pPr>
                <a:defRPr/>
              </a:pPr>
              <a:t>‹#›</a:t>
            </a:fld>
            <a:endParaRPr lang="en-US" altLang="ja-JP"/>
          </a:p>
        </p:txBody>
      </p:sp>
    </p:spTree>
    <p:extLst>
      <p:ext uri="{BB962C8B-B14F-4D97-AF65-F5344CB8AC3E}">
        <p14:creationId xmlns:p14="http://schemas.microsoft.com/office/powerpoint/2010/main" val="17938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0207805-6657-4025-A129-97F44FE51B6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62D1C9F-6BC2-4C08-9701-1434297BA4E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C4EB2A6-C331-4738-A9D8-5534C788868E}"/>
              </a:ext>
            </a:extLst>
          </p:cNvPr>
          <p:cNvSpPr>
            <a:spLocks noGrp="1" noChangeArrowheads="1"/>
          </p:cNvSpPr>
          <p:nvPr>
            <p:ph type="sldNum" sz="quarter" idx="12"/>
          </p:nvPr>
        </p:nvSpPr>
        <p:spPr>
          <a:ln/>
        </p:spPr>
        <p:txBody>
          <a:bodyPr/>
          <a:lstStyle>
            <a:lvl1pPr>
              <a:defRPr/>
            </a:lvl1pPr>
          </a:lstStyle>
          <a:p>
            <a:pPr>
              <a:defRPr/>
            </a:pPr>
            <a:fld id="{D2C0CACF-06C4-453D-8705-D551F85FC3DD}" type="slidenum">
              <a:rPr lang="en-US" altLang="ja-JP"/>
              <a:pPr>
                <a:defRPr/>
              </a:pPr>
              <a:t>‹#›</a:t>
            </a:fld>
            <a:endParaRPr lang="en-US" altLang="ja-JP"/>
          </a:p>
        </p:txBody>
      </p:sp>
    </p:spTree>
    <p:extLst>
      <p:ext uri="{BB962C8B-B14F-4D97-AF65-F5344CB8AC3E}">
        <p14:creationId xmlns:p14="http://schemas.microsoft.com/office/powerpoint/2010/main" val="189436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96DA0AC-4589-491B-8E2A-FCB4F050398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556A929-17CF-4015-9252-3ED5F54715D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5C875D6-77DC-4140-A694-7871360D51EF}"/>
              </a:ext>
            </a:extLst>
          </p:cNvPr>
          <p:cNvSpPr>
            <a:spLocks noGrp="1" noChangeArrowheads="1"/>
          </p:cNvSpPr>
          <p:nvPr>
            <p:ph type="sldNum" sz="quarter" idx="12"/>
          </p:nvPr>
        </p:nvSpPr>
        <p:spPr>
          <a:ln/>
        </p:spPr>
        <p:txBody>
          <a:bodyPr/>
          <a:lstStyle>
            <a:lvl1pPr>
              <a:defRPr/>
            </a:lvl1pPr>
          </a:lstStyle>
          <a:p>
            <a:pPr>
              <a:defRPr/>
            </a:pPr>
            <a:fld id="{E1ED2CFF-C404-49FF-A56A-49AE67C4A488}" type="slidenum">
              <a:rPr lang="en-US" altLang="ja-JP"/>
              <a:pPr>
                <a:defRPr/>
              </a:pPr>
              <a:t>‹#›</a:t>
            </a:fld>
            <a:endParaRPr lang="en-US" altLang="ja-JP"/>
          </a:p>
        </p:txBody>
      </p:sp>
    </p:spTree>
    <p:extLst>
      <p:ext uri="{BB962C8B-B14F-4D97-AF65-F5344CB8AC3E}">
        <p14:creationId xmlns:p14="http://schemas.microsoft.com/office/powerpoint/2010/main" val="273916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4F76352-F8F9-4C4D-8926-7BC903D11F9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5147EB0-B009-452F-9791-8B169C7DA03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5408987-6900-418D-9FFD-D6EB79D239EB}"/>
              </a:ext>
            </a:extLst>
          </p:cNvPr>
          <p:cNvSpPr>
            <a:spLocks noGrp="1" noChangeArrowheads="1"/>
          </p:cNvSpPr>
          <p:nvPr>
            <p:ph type="sldNum" sz="quarter" idx="12"/>
          </p:nvPr>
        </p:nvSpPr>
        <p:spPr>
          <a:ln/>
        </p:spPr>
        <p:txBody>
          <a:bodyPr/>
          <a:lstStyle>
            <a:lvl1pPr>
              <a:defRPr/>
            </a:lvl1pPr>
          </a:lstStyle>
          <a:p>
            <a:pPr>
              <a:defRPr/>
            </a:pPr>
            <a:fld id="{4AE75C13-31DE-4A6C-949E-1AFBCABFF99E}" type="slidenum">
              <a:rPr lang="en-US" altLang="ja-JP"/>
              <a:pPr>
                <a:defRPr/>
              </a:pPr>
              <a:t>‹#›</a:t>
            </a:fld>
            <a:endParaRPr lang="en-US" altLang="ja-JP"/>
          </a:p>
        </p:txBody>
      </p:sp>
    </p:spTree>
    <p:extLst>
      <p:ext uri="{BB962C8B-B14F-4D97-AF65-F5344CB8AC3E}">
        <p14:creationId xmlns:p14="http://schemas.microsoft.com/office/powerpoint/2010/main" val="250885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C1C4FC03-92E6-4FF7-9725-B51FB30E9FF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A7AA3FB-8B2D-4912-AD9A-0466EDAA069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569B83D-73DF-43C7-9303-4A67DC21673B}"/>
              </a:ext>
            </a:extLst>
          </p:cNvPr>
          <p:cNvSpPr>
            <a:spLocks noGrp="1" noChangeArrowheads="1"/>
          </p:cNvSpPr>
          <p:nvPr>
            <p:ph type="sldNum" sz="quarter" idx="12"/>
          </p:nvPr>
        </p:nvSpPr>
        <p:spPr>
          <a:ln/>
        </p:spPr>
        <p:txBody>
          <a:bodyPr/>
          <a:lstStyle>
            <a:lvl1pPr>
              <a:defRPr/>
            </a:lvl1pPr>
          </a:lstStyle>
          <a:p>
            <a:pPr>
              <a:defRPr/>
            </a:pPr>
            <a:fld id="{C20877C9-1423-415B-AFC1-B6EA50A18FD0}" type="slidenum">
              <a:rPr lang="en-US" altLang="ja-JP"/>
              <a:pPr>
                <a:defRPr/>
              </a:pPr>
              <a:t>‹#›</a:t>
            </a:fld>
            <a:endParaRPr lang="en-US" altLang="ja-JP"/>
          </a:p>
        </p:txBody>
      </p:sp>
    </p:spTree>
    <p:extLst>
      <p:ext uri="{BB962C8B-B14F-4D97-AF65-F5344CB8AC3E}">
        <p14:creationId xmlns:p14="http://schemas.microsoft.com/office/powerpoint/2010/main" val="30448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8861E762-7356-4D78-8FD7-FE5825D8D42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450C850-08E7-4D32-8950-37F00C972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65136F0-4D4D-4BF1-876E-FB652AF2BB0F}"/>
              </a:ext>
            </a:extLst>
          </p:cNvPr>
          <p:cNvSpPr>
            <a:spLocks noGrp="1" noChangeArrowheads="1"/>
          </p:cNvSpPr>
          <p:nvPr>
            <p:ph type="sldNum" sz="quarter" idx="12"/>
          </p:nvPr>
        </p:nvSpPr>
        <p:spPr>
          <a:ln/>
        </p:spPr>
        <p:txBody>
          <a:bodyPr/>
          <a:lstStyle>
            <a:lvl1pPr>
              <a:defRPr/>
            </a:lvl1pPr>
          </a:lstStyle>
          <a:p>
            <a:pPr>
              <a:defRPr/>
            </a:pPr>
            <a:fld id="{83C75253-EBA4-4AF3-9C68-99F8929876D9}" type="slidenum">
              <a:rPr lang="en-US" altLang="ja-JP"/>
              <a:pPr>
                <a:defRPr/>
              </a:pPr>
              <a:t>‹#›</a:t>
            </a:fld>
            <a:endParaRPr lang="en-US" altLang="ja-JP"/>
          </a:p>
        </p:txBody>
      </p:sp>
    </p:spTree>
    <p:extLst>
      <p:ext uri="{BB962C8B-B14F-4D97-AF65-F5344CB8AC3E}">
        <p14:creationId xmlns:p14="http://schemas.microsoft.com/office/powerpoint/2010/main" val="245922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CD5ABA8-2438-4E8F-B0B1-322A3DB4804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4A3D6070-878F-4C6C-86DC-D0BA3745C41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A39D5DE0-30C0-41AB-A322-28904BAA4E2D}"/>
              </a:ext>
            </a:extLst>
          </p:cNvPr>
          <p:cNvSpPr>
            <a:spLocks noGrp="1" noChangeArrowheads="1"/>
          </p:cNvSpPr>
          <p:nvPr>
            <p:ph type="sldNum" sz="quarter" idx="12"/>
          </p:nvPr>
        </p:nvSpPr>
        <p:spPr>
          <a:ln/>
        </p:spPr>
        <p:txBody>
          <a:bodyPr/>
          <a:lstStyle>
            <a:lvl1pPr>
              <a:defRPr/>
            </a:lvl1pPr>
          </a:lstStyle>
          <a:p>
            <a:pPr>
              <a:defRPr/>
            </a:pPr>
            <a:fld id="{5F718507-9158-44AE-B85E-0F22838040EC}" type="slidenum">
              <a:rPr lang="en-US" altLang="ja-JP"/>
              <a:pPr>
                <a:defRPr/>
              </a:pPr>
              <a:t>‹#›</a:t>
            </a:fld>
            <a:endParaRPr lang="en-US" altLang="ja-JP"/>
          </a:p>
        </p:txBody>
      </p:sp>
    </p:spTree>
    <p:extLst>
      <p:ext uri="{BB962C8B-B14F-4D97-AF65-F5344CB8AC3E}">
        <p14:creationId xmlns:p14="http://schemas.microsoft.com/office/powerpoint/2010/main" val="279031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EE6F50BE-8060-44B1-A882-61D59C86B24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AF4CCCB2-CEE1-48B5-B2D3-AB1E1CED3A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1FE4E81-F9A6-4A03-9EDE-033F539D2F6E}"/>
              </a:ext>
            </a:extLst>
          </p:cNvPr>
          <p:cNvSpPr>
            <a:spLocks noGrp="1" noChangeArrowheads="1"/>
          </p:cNvSpPr>
          <p:nvPr>
            <p:ph type="sldNum" sz="quarter" idx="12"/>
          </p:nvPr>
        </p:nvSpPr>
        <p:spPr>
          <a:ln/>
        </p:spPr>
        <p:txBody>
          <a:bodyPr/>
          <a:lstStyle>
            <a:lvl1pPr>
              <a:defRPr/>
            </a:lvl1pPr>
          </a:lstStyle>
          <a:p>
            <a:pPr>
              <a:defRPr/>
            </a:pPr>
            <a:fld id="{86D56BCA-009E-4B50-86A7-85D0BB5252AB}" type="slidenum">
              <a:rPr lang="en-US" altLang="ja-JP"/>
              <a:pPr>
                <a:defRPr/>
              </a:pPr>
              <a:t>‹#›</a:t>
            </a:fld>
            <a:endParaRPr lang="en-US" altLang="ja-JP"/>
          </a:p>
        </p:txBody>
      </p:sp>
    </p:spTree>
    <p:extLst>
      <p:ext uri="{BB962C8B-B14F-4D97-AF65-F5344CB8AC3E}">
        <p14:creationId xmlns:p14="http://schemas.microsoft.com/office/powerpoint/2010/main" val="131767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85BDC7B-DC4B-4771-90FA-563A3F8A368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2EFF1EF9-B270-4B86-B3CD-D36BED7AD2C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F22B9917-908D-4BB8-A731-B9F2D69A6807}"/>
              </a:ext>
            </a:extLst>
          </p:cNvPr>
          <p:cNvSpPr>
            <a:spLocks noGrp="1" noChangeArrowheads="1"/>
          </p:cNvSpPr>
          <p:nvPr>
            <p:ph type="sldNum" sz="quarter" idx="12"/>
          </p:nvPr>
        </p:nvSpPr>
        <p:spPr>
          <a:ln/>
        </p:spPr>
        <p:txBody>
          <a:bodyPr/>
          <a:lstStyle>
            <a:lvl1pPr>
              <a:defRPr/>
            </a:lvl1pPr>
          </a:lstStyle>
          <a:p>
            <a:pPr>
              <a:defRPr/>
            </a:pPr>
            <a:fld id="{0F5902A3-A618-4426-BAEE-70A568816AEC}" type="slidenum">
              <a:rPr lang="en-US" altLang="ja-JP"/>
              <a:pPr>
                <a:defRPr/>
              </a:pPr>
              <a:t>‹#›</a:t>
            </a:fld>
            <a:endParaRPr lang="en-US" altLang="ja-JP"/>
          </a:p>
        </p:txBody>
      </p:sp>
    </p:spTree>
    <p:extLst>
      <p:ext uri="{BB962C8B-B14F-4D97-AF65-F5344CB8AC3E}">
        <p14:creationId xmlns:p14="http://schemas.microsoft.com/office/powerpoint/2010/main" val="107625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E4107CFE-CD7D-4FE0-8437-13D3D2C1B63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7F7EBC4-FFC4-4EE5-A5D3-8C52D7C45BD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93B865A-A003-4F40-BE58-3D4FBD628598}"/>
              </a:ext>
            </a:extLst>
          </p:cNvPr>
          <p:cNvSpPr>
            <a:spLocks noGrp="1" noChangeArrowheads="1"/>
          </p:cNvSpPr>
          <p:nvPr>
            <p:ph type="sldNum" sz="quarter" idx="12"/>
          </p:nvPr>
        </p:nvSpPr>
        <p:spPr>
          <a:ln/>
        </p:spPr>
        <p:txBody>
          <a:bodyPr/>
          <a:lstStyle>
            <a:lvl1pPr>
              <a:defRPr/>
            </a:lvl1pPr>
          </a:lstStyle>
          <a:p>
            <a:pPr>
              <a:defRPr/>
            </a:pPr>
            <a:fld id="{4104A046-5EE9-48B2-A4EC-69EDDFC9653F}" type="slidenum">
              <a:rPr lang="en-US" altLang="ja-JP"/>
              <a:pPr>
                <a:defRPr/>
              </a:pPr>
              <a:t>‹#›</a:t>
            </a:fld>
            <a:endParaRPr lang="en-US" altLang="ja-JP"/>
          </a:p>
        </p:txBody>
      </p:sp>
    </p:spTree>
    <p:extLst>
      <p:ext uri="{BB962C8B-B14F-4D97-AF65-F5344CB8AC3E}">
        <p14:creationId xmlns:p14="http://schemas.microsoft.com/office/powerpoint/2010/main" val="35756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19B4EA05-33A5-42DD-B331-A31EA8486A8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8F37BC2-BE62-4100-AEA0-EBAF80B7895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48819DD6-C56F-4C84-8CEA-0A2C7E6873AE}"/>
              </a:ext>
            </a:extLst>
          </p:cNvPr>
          <p:cNvSpPr>
            <a:spLocks noGrp="1" noChangeArrowheads="1"/>
          </p:cNvSpPr>
          <p:nvPr>
            <p:ph type="sldNum" sz="quarter" idx="12"/>
          </p:nvPr>
        </p:nvSpPr>
        <p:spPr>
          <a:ln/>
        </p:spPr>
        <p:txBody>
          <a:bodyPr/>
          <a:lstStyle>
            <a:lvl1pPr>
              <a:defRPr/>
            </a:lvl1pPr>
          </a:lstStyle>
          <a:p>
            <a:pPr>
              <a:defRPr/>
            </a:pPr>
            <a:fld id="{9DCB0320-93F2-49DE-9899-823B3389A311}" type="slidenum">
              <a:rPr lang="en-US" altLang="ja-JP"/>
              <a:pPr>
                <a:defRPr/>
              </a:pPr>
              <a:t>‹#›</a:t>
            </a:fld>
            <a:endParaRPr lang="en-US" altLang="ja-JP"/>
          </a:p>
        </p:txBody>
      </p:sp>
    </p:spTree>
    <p:extLst>
      <p:ext uri="{BB962C8B-B14F-4D97-AF65-F5344CB8AC3E}">
        <p14:creationId xmlns:p14="http://schemas.microsoft.com/office/powerpoint/2010/main" val="8156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1D1F0"/>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4BF6CD-AA7A-49F4-ABE4-6BFFF9256F7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3AC6D3E-0214-4C18-8828-E853A12E024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5396" name="Rectangle 4">
            <a:extLst>
              <a:ext uri="{FF2B5EF4-FFF2-40B4-BE49-F238E27FC236}">
                <a16:creationId xmlns:a16="http://schemas.microsoft.com/office/drawing/2014/main" id="{A382F27C-169E-44A4-BBBF-CD4E182B209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mn-cs"/>
              </a:defRPr>
            </a:lvl1pPr>
          </a:lstStyle>
          <a:p>
            <a:pPr>
              <a:defRPr/>
            </a:pPr>
            <a:endParaRPr lang="en-US" altLang="ja-JP"/>
          </a:p>
        </p:txBody>
      </p:sp>
      <p:sp>
        <p:nvSpPr>
          <p:cNvPr id="315397" name="Rectangle 5">
            <a:extLst>
              <a:ext uri="{FF2B5EF4-FFF2-40B4-BE49-F238E27FC236}">
                <a16:creationId xmlns:a16="http://schemas.microsoft.com/office/drawing/2014/main" id="{F1287FFF-0A31-4239-9922-2AB83484744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mn-cs"/>
              </a:defRPr>
            </a:lvl1pPr>
          </a:lstStyle>
          <a:p>
            <a:pPr>
              <a:defRPr/>
            </a:pPr>
            <a:endParaRPr lang="en-US" altLang="ja-JP"/>
          </a:p>
        </p:txBody>
      </p:sp>
      <p:sp>
        <p:nvSpPr>
          <p:cNvPr id="315398" name="Rectangle 6">
            <a:extLst>
              <a:ext uri="{FF2B5EF4-FFF2-40B4-BE49-F238E27FC236}">
                <a16:creationId xmlns:a16="http://schemas.microsoft.com/office/drawing/2014/main" id="{3B9032AD-825D-498C-96B3-DA4419F6BA1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5FF9D8A2-6D1F-4BE1-8AF8-4C185B0EE9E9}"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木, 記号, 水 が含まれている画像&#10;&#10;自動的に生成された説明">
            <a:extLst>
              <a:ext uri="{FF2B5EF4-FFF2-40B4-BE49-F238E27FC236}">
                <a16:creationId xmlns:a16="http://schemas.microsoft.com/office/drawing/2014/main" id="{77C87B6A-8CDA-4EEB-B9BB-B45232598B7E}"/>
              </a:ext>
            </a:extLst>
          </p:cNvPr>
          <p:cNvPicPr>
            <a:picLocks noChangeAspect="1"/>
          </p:cNvPicPr>
          <p:nvPr/>
        </p:nvPicPr>
        <p:blipFill rotWithShape="1">
          <a:blip r:embed="rId4">
            <a:extLst>
              <a:ext uri="{28A0092B-C50C-407E-A947-70E740481C1C}">
                <a14:useLocalDpi xmlns:a14="http://schemas.microsoft.com/office/drawing/2010/main" val="0"/>
              </a:ext>
            </a:extLst>
          </a:blip>
          <a:srcRect l="4089" r="1577" b="-1"/>
          <a:stretch/>
        </p:blipFill>
        <p:spPr>
          <a:xfrm>
            <a:off x="20" y="10"/>
            <a:ext cx="9143980" cy="685799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2">
            <a:extLst>
              <a:ext uri="{FF2B5EF4-FFF2-40B4-BE49-F238E27FC236}">
                <a16:creationId xmlns:a16="http://schemas.microsoft.com/office/drawing/2014/main" id="{F37B53D8-5639-489A-80CC-9652A82D08FB}"/>
              </a:ext>
            </a:extLst>
          </p:cNvPr>
          <p:cNvSpPr txBox="1">
            <a:spLocks noChangeArrowheads="1"/>
          </p:cNvSpPr>
          <p:nvPr/>
        </p:nvSpPr>
        <p:spPr bwMode="auto">
          <a:xfrm>
            <a:off x="323850" y="2852738"/>
            <a:ext cx="84963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2800">
                <a:solidFill>
                  <a:schemeClr val="bg1"/>
                </a:solidFill>
                <a:latin typeface="Times New Roman" panose="02020603050405020304" pitchFamily="18" charset="0"/>
              </a:rPr>
              <a:t>Q</a:t>
            </a:r>
            <a:r>
              <a:rPr lang="en-US" altLang="ja-JP" sz="2800">
                <a:solidFill>
                  <a:schemeClr val="bg1"/>
                </a:solidFill>
                <a:latin typeface="Times New Roman" panose="02020603050405020304" pitchFamily="18" charset="0"/>
              </a:rPr>
              <a:t>1.</a:t>
            </a:r>
            <a:r>
              <a:rPr lang="ja-JP" altLang="en-US" sz="2800">
                <a:solidFill>
                  <a:schemeClr val="bg1"/>
                </a:solidFill>
                <a:latin typeface="Times New Roman" panose="02020603050405020304" pitchFamily="18" charset="0"/>
              </a:rPr>
              <a:t> 　プログラムを途中でやめたり、プロジェクト・ゼミの</a:t>
            </a:r>
            <a:endParaRPr lang="en-US" altLang="ja-JP" sz="2800">
              <a:solidFill>
                <a:schemeClr val="bg1"/>
              </a:solidFill>
              <a:latin typeface="Times New Roman" panose="02020603050405020304" pitchFamily="18" charset="0"/>
            </a:endParaRPr>
          </a:p>
          <a:p>
            <a:pPr eaLnBrk="1" hangingPunct="1">
              <a:spcBef>
                <a:spcPct val="0"/>
              </a:spcBef>
              <a:buFontTx/>
              <a:buNone/>
            </a:pPr>
            <a:r>
              <a:rPr lang="ja-JP" altLang="en-US" sz="2800">
                <a:solidFill>
                  <a:schemeClr val="bg1"/>
                </a:solidFill>
                <a:latin typeface="Times New Roman" panose="02020603050405020304" pitchFamily="18" charset="0"/>
              </a:rPr>
              <a:t>　　　　選考に落ちたりした場合は、取得した単位は無駄</a:t>
            </a:r>
            <a:endParaRPr lang="en-US" altLang="ja-JP" sz="2800">
              <a:solidFill>
                <a:schemeClr val="bg1"/>
              </a:solidFill>
              <a:latin typeface="Times New Roman" panose="02020603050405020304" pitchFamily="18" charset="0"/>
            </a:endParaRPr>
          </a:p>
          <a:p>
            <a:pPr eaLnBrk="1" hangingPunct="1">
              <a:spcBef>
                <a:spcPct val="0"/>
              </a:spcBef>
              <a:buFontTx/>
              <a:buNone/>
            </a:pPr>
            <a:r>
              <a:rPr lang="ja-JP" altLang="en-US" sz="2800">
                <a:solidFill>
                  <a:schemeClr val="bg1"/>
                </a:solidFill>
                <a:latin typeface="Times New Roman" panose="02020603050405020304" pitchFamily="18" charset="0"/>
              </a:rPr>
              <a:t>　　　　になってしまうのでしょうか？</a:t>
            </a:r>
            <a:endParaRPr lang="en-US" altLang="ja-JP" sz="2800">
              <a:solidFill>
                <a:schemeClr val="bg1"/>
              </a:solidFill>
              <a:latin typeface="Times New Roman" panose="02020603050405020304" pitchFamily="18" charset="0"/>
            </a:endParaRPr>
          </a:p>
        </p:txBody>
      </p:sp>
      <p:grpSp>
        <p:nvGrpSpPr>
          <p:cNvPr id="21507" name="図形グループ 4">
            <a:extLst>
              <a:ext uri="{FF2B5EF4-FFF2-40B4-BE49-F238E27FC236}">
                <a16:creationId xmlns:a16="http://schemas.microsoft.com/office/drawing/2014/main" id="{EA76B0DA-1AB4-4A00-8CE0-467F377A8E39}"/>
              </a:ext>
            </a:extLst>
          </p:cNvPr>
          <p:cNvGrpSpPr>
            <a:grpSpLocks/>
          </p:cNvGrpSpPr>
          <p:nvPr/>
        </p:nvGrpSpPr>
        <p:grpSpPr bwMode="auto">
          <a:xfrm>
            <a:off x="3924300" y="908050"/>
            <a:ext cx="952500" cy="952500"/>
            <a:chOff x="0" y="0"/>
            <a:chExt cx="952500" cy="952500"/>
          </a:xfrm>
        </p:grpSpPr>
        <p:sp>
          <p:nvSpPr>
            <p:cNvPr id="6" name="円/楕円 5">
              <a:extLst>
                <a:ext uri="{FF2B5EF4-FFF2-40B4-BE49-F238E27FC236}">
                  <a16:creationId xmlns:a16="http://schemas.microsoft.com/office/drawing/2014/main" id="{34D8F4FB-F7A5-4ED7-8517-63EB6EB0D4B8}"/>
                </a:ext>
              </a:extLst>
            </p:cNvPr>
            <p:cNvSpPr/>
            <p:nvPr/>
          </p:nvSpPr>
          <p:spPr>
            <a:xfrm>
              <a:off x="0" y="0"/>
              <a:ext cx="952500" cy="952500"/>
            </a:xfrm>
            <a:prstGeom prst="ellipse">
              <a:avLst/>
            </a:prstGeom>
            <a:solidFill>
              <a:srgbClr val="E44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ja-JP" altLang="en-US"/>
            </a:p>
          </p:txBody>
        </p:sp>
        <p:sp>
          <p:nvSpPr>
            <p:cNvPr id="21509" name="テキスト 16402">
              <a:extLst>
                <a:ext uri="{FF2B5EF4-FFF2-40B4-BE49-F238E27FC236}">
                  <a16:creationId xmlns:a16="http://schemas.microsoft.com/office/drawing/2014/main" id="{F193EA97-0455-4FBA-8DA4-E28377AA779B}"/>
                </a:ext>
              </a:extLst>
            </p:cNvPr>
            <p:cNvSpPr txBox="1">
              <a:spLocks noChangeArrowheads="1"/>
            </p:cNvSpPr>
            <p:nvPr/>
          </p:nvSpPr>
          <p:spPr bwMode="auto">
            <a:xfrm>
              <a:off x="147638" y="303213"/>
              <a:ext cx="6556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200">
                  <a:solidFill>
                    <a:srgbClr val="FFFFFF"/>
                  </a:solidFill>
                  <a:latin typeface="HG丸ｺﾞｼｯｸM-PRO" panose="020F0600000000000000" pitchFamily="50" charset="-128"/>
                  <a:ea typeface="ＭＳ 明朝" panose="02020609040205080304" pitchFamily="17" charset="-128"/>
                  <a:cs typeface="Times New Roman" panose="02020603050405020304" pitchFamily="18" charset="0"/>
                </a:rPr>
                <a:t>Q &amp; A</a:t>
              </a:r>
              <a:endParaRPr lang="ja-JP" altLang="ja-JP" sz="1200">
                <a:solidFill>
                  <a:srgbClr val="000000"/>
                </a:solidFill>
                <a:ea typeface="ＭＳ 明朝" panose="02020609040205080304" pitchFamily="17" charset="-128"/>
                <a:cs typeface="Times New Roman" panose="02020603050405020304" pitchFamily="18"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テキスト 16402">
            <a:extLst>
              <a:ext uri="{FF2B5EF4-FFF2-40B4-BE49-F238E27FC236}">
                <a16:creationId xmlns:a16="http://schemas.microsoft.com/office/drawing/2014/main" id="{151F1371-1014-4AA0-9C58-DD50DC6E35C8}"/>
              </a:ext>
            </a:extLst>
          </p:cNvPr>
          <p:cNvSpPr txBox="1">
            <a:spLocks noChangeArrowheads="1"/>
          </p:cNvSpPr>
          <p:nvPr/>
        </p:nvSpPr>
        <p:spPr bwMode="auto">
          <a:xfrm>
            <a:off x="4071938" y="1211263"/>
            <a:ext cx="6556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200">
                <a:solidFill>
                  <a:srgbClr val="FFFFFF"/>
                </a:solidFill>
                <a:latin typeface="HG丸ｺﾞｼｯｸM-PRO" panose="020F0600000000000000" pitchFamily="50" charset="-128"/>
                <a:ea typeface="ＭＳ 明朝" panose="02020609040205080304" pitchFamily="17" charset="-128"/>
                <a:cs typeface="Times New Roman" panose="02020603050405020304" pitchFamily="18" charset="0"/>
              </a:rPr>
              <a:t>Q &amp; A</a:t>
            </a:r>
            <a:endParaRPr lang="ja-JP" altLang="ja-JP" sz="1200">
              <a:solidFill>
                <a:srgbClr val="000000"/>
              </a:solidFill>
              <a:ea typeface="ＭＳ 明朝" panose="02020609040205080304" pitchFamily="17" charset="-128"/>
              <a:cs typeface="Times New Roman" panose="02020603050405020304" pitchFamily="18" charset="0"/>
            </a:endParaRPr>
          </a:p>
        </p:txBody>
      </p:sp>
      <p:grpSp>
        <p:nvGrpSpPr>
          <p:cNvPr id="23555" name="図形グループ 4">
            <a:extLst>
              <a:ext uri="{FF2B5EF4-FFF2-40B4-BE49-F238E27FC236}">
                <a16:creationId xmlns:a16="http://schemas.microsoft.com/office/drawing/2014/main" id="{5C628E50-FCCF-424E-A2B4-E929BA33C3CD}"/>
              </a:ext>
            </a:extLst>
          </p:cNvPr>
          <p:cNvGrpSpPr>
            <a:grpSpLocks/>
          </p:cNvGrpSpPr>
          <p:nvPr/>
        </p:nvGrpSpPr>
        <p:grpSpPr bwMode="auto">
          <a:xfrm>
            <a:off x="3924300" y="908050"/>
            <a:ext cx="952500" cy="952500"/>
            <a:chOff x="0" y="0"/>
            <a:chExt cx="952500" cy="952500"/>
          </a:xfrm>
        </p:grpSpPr>
        <p:sp>
          <p:nvSpPr>
            <p:cNvPr id="6" name="円/楕円 5">
              <a:extLst>
                <a:ext uri="{FF2B5EF4-FFF2-40B4-BE49-F238E27FC236}">
                  <a16:creationId xmlns:a16="http://schemas.microsoft.com/office/drawing/2014/main" id="{A7348ABC-F4C6-403D-B6BA-BF0BED2C8135}"/>
                </a:ext>
              </a:extLst>
            </p:cNvPr>
            <p:cNvSpPr/>
            <p:nvPr/>
          </p:nvSpPr>
          <p:spPr>
            <a:xfrm>
              <a:off x="0" y="0"/>
              <a:ext cx="952500" cy="952500"/>
            </a:xfrm>
            <a:prstGeom prst="ellipse">
              <a:avLst/>
            </a:prstGeom>
            <a:solidFill>
              <a:srgbClr val="E44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ja-JP" altLang="en-US"/>
            </a:p>
          </p:txBody>
        </p:sp>
        <p:sp>
          <p:nvSpPr>
            <p:cNvPr id="23558" name="テキスト 16402">
              <a:extLst>
                <a:ext uri="{FF2B5EF4-FFF2-40B4-BE49-F238E27FC236}">
                  <a16:creationId xmlns:a16="http://schemas.microsoft.com/office/drawing/2014/main" id="{A5D34A35-9FB4-49F8-B597-14B8CE8DB718}"/>
                </a:ext>
              </a:extLst>
            </p:cNvPr>
            <p:cNvSpPr txBox="1">
              <a:spLocks noChangeArrowheads="1"/>
            </p:cNvSpPr>
            <p:nvPr/>
          </p:nvSpPr>
          <p:spPr bwMode="auto">
            <a:xfrm>
              <a:off x="147638" y="303213"/>
              <a:ext cx="6556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200">
                  <a:solidFill>
                    <a:srgbClr val="FFFFFF"/>
                  </a:solidFill>
                  <a:latin typeface="HG丸ｺﾞｼｯｸM-PRO" panose="020F0600000000000000" pitchFamily="50" charset="-128"/>
                  <a:ea typeface="ＭＳ 明朝" panose="02020609040205080304" pitchFamily="17" charset="-128"/>
                  <a:cs typeface="Times New Roman" panose="02020603050405020304" pitchFamily="18" charset="0"/>
                </a:rPr>
                <a:t>Q &amp; A</a:t>
              </a:r>
              <a:endParaRPr lang="ja-JP" altLang="ja-JP" sz="1200">
                <a:solidFill>
                  <a:srgbClr val="000000"/>
                </a:solidFill>
                <a:ea typeface="ＭＳ 明朝" panose="02020609040205080304" pitchFamily="17" charset="-128"/>
                <a:cs typeface="Times New Roman" panose="02020603050405020304" pitchFamily="18" charset="0"/>
              </a:endParaRPr>
            </a:p>
          </p:txBody>
        </p:sp>
      </p:grpSp>
      <p:sp>
        <p:nvSpPr>
          <p:cNvPr id="23556" name="正方形/長方形 7">
            <a:extLst>
              <a:ext uri="{FF2B5EF4-FFF2-40B4-BE49-F238E27FC236}">
                <a16:creationId xmlns:a16="http://schemas.microsoft.com/office/drawing/2014/main" id="{80937BA9-2664-4BCE-B601-6A257519ABE1}"/>
              </a:ext>
            </a:extLst>
          </p:cNvPr>
          <p:cNvSpPr>
            <a:spLocks noChangeArrowheads="1"/>
          </p:cNvSpPr>
          <p:nvPr/>
        </p:nvSpPr>
        <p:spPr bwMode="auto">
          <a:xfrm>
            <a:off x="539750" y="2644775"/>
            <a:ext cx="8135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latin typeface="Times New Roman" panose="02020603050405020304" pitchFamily="18" charset="0"/>
              </a:rPr>
              <a:t>Ｑ２</a:t>
            </a:r>
            <a:r>
              <a:rPr lang="en-US" altLang="ja-JP" sz="2800">
                <a:solidFill>
                  <a:schemeClr val="bg1"/>
                </a:solidFill>
                <a:latin typeface="Times New Roman" panose="02020603050405020304" pitchFamily="18" charset="0"/>
              </a:rPr>
              <a:t>. </a:t>
            </a:r>
            <a:r>
              <a:rPr lang="ja-JP" altLang="en-US" sz="2800">
                <a:solidFill>
                  <a:schemeClr val="bg1"/>
                </a:solidFill>
                <a:latin typeface="Times New Roman" panose="02020603050405020304" pitchFamily="18" charset="0"/>
              </a:rPr>
              <a:t>「プログラム指定科目」の中に「全学共通科目」</a:t>
            </a:r>
            <a:endParaRPr lang="en-US" altLang="ja-JP" sz="2800">
              <a:solidFill>
                <a:schemeClr val="bg1"/>
              </a:solidFill>
              <a:latin typeface="Times New Roman" panose="02020603050405020304" pitchFamily="18" charset="0"/>
            </a:endParaRPr>
          </a:p>
          <a:p>
            <a:pPr eaLnBrk="1" hangingPunct="1">
              <a:spcBef>
                <a:spcPct val="0"/>
              </a:spcBef>
              <a:buFontTx/>
              <a:buNone/>
            </a:pPr>
            <a:r>
              <a:rPr lang="ja-JP" altLang="en-US" sz="2800">
                <a:solidFill>
                  <a:schemeClr val="bg1"/>
                </a:solidFill>
                <a:latin typeface="Times New Roman" panose="02020603050405020304" pitchFamily="18" charset="0"/>
              </a:rPr>
              <a:t>　　　が入っていますが，これも卒業単位に含まれる</a:t>
            </a:r>
            <a:endParaRPr lang="en-US" altLang="ja-JP" sz="2800">
              <a:solidFill>
                <a:schemeClr val="bg1"/>
              </a:solidFill>
              <a:latin typeface="Times New Roman" panose="02020603050405020304" pitchFamily="18" charset="0"/>
            </a:endParaRPr>
          </a:p>
          <a:p>
            <a:pPr eaLnBrk="1" hangingPunct="1">
              <a:spcBef>
                <a:spcPct val="0"/>
              </a:spcBef>
              <a:buFontTx/>
              <a:buNone/>
            </a:pPr>
            <a:r>
              <a:rPr lang="ja-JP" altLang="en-US" sz="2800">
                <a:solidFill>
                  <a:schemeClr val="bg1"/>
                </a:solidFill>
                <a:latin typeface="Times New Roman" panose="02020603050405020304" pitchFamily="18" charset="0"/>
              </a:rPr>
              <a:t>　　　のでしょうか？</a:t>
            </a:r>
            <a:endParaRPr lang="ja-JP" altLang="ja-JP" sz="2800">
              <a:solidFill>
                <a:schemeClr val="bg1"/>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正方形/長方形 1">
            <a:extLst>
              <a:ext uri="{FF2B5EF4-FFF2-40B4-BE49-F238E27FC236}">
                <a16:creationId xmlns:a16="http://schemas.microsoft.com/office/drawing/2014/main" id="{BD011078-6C2B-48EC-9E4F-9A5BDDFFCB90}"/>
              </a:ext>
            </a:extLst>
          </p:cNvPr>
          <p:cNvSpPr>
            <a:spLocks noChangeArrowheads="1"/>
          </p:cNvSpPr>
          <p:nvPr/>
        </p:nvSpPr>
        <p:spPr bwMode="auto">
          <a:xfrm>
            <a:off x="684213" y="2565400"/>
            <a:ext cx="75596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latin typeface="Times New Roman" panose="02020603050405020304" pitchFamily="18" charset="0"/>
              </a:rPr>
              <a:t>Ｑ３</a:t>
            </a:r>
            <a:r>
              <a:rPr lang="en-US" altLang="ja-JP" sz="2800">
                <a:solidFill>
                  <a:schemeClr val="bg1"/>
                </a:solidFill>
                <a:latin typeface="Times New Roman" panose="02020603050405020304" pitchFamily="18" charset="0"/>
              </a:rPr>
              <a:t>.</a:t>
            </a:r>
            <a:r>
              <a:rPr lang="ja-JP" altLang="en-US" sz="2800">
                <a:solidFill>
                  <a:schemeClr val="bg1"/>
                </a:solidFill>
                <a:latin typeface="Times New Roman" panose="02020603050405020304" pitchFamily="18" charset="0"/>
              </a:rPr>
              <a:t>　１年次に「共通基礎科目」の抽選登録に</a:t>
            </a:r>
            <a:endParaRPr lang="en-US" altLang="ja-JP" sz="2800">
              <a:solidFill>
                <a:schemeClr val="bg1"/>
              </a:solidFill>
              <a:latin typeface="Times New Roman" panose="02020603050405020304" pitchFamily="18" charset="0"/>
            </a:endParaRPr>
          </a:p>
          <a:p>
            <a:pPr eaLnBrk="1" hangingPunct="1">
              <a:spcBef>
                <a:spcPct val="0"/>
              </a:spcBef>
              <a:buFontTx/>
              <a:buNone/>
            </a:pPr>
            <a:r>
              <a:rPr lang="ja-JP" altLang="en-US" sz="2800">
                <a:solidFill>
                  <a:schemeClr val="bg1"/>
                </a:solidFill>
                <a:latin typeface="Times New Roman" panose="02020603050405020304" pitchFamily="18" charset="0"/>
              </a:rPr>
              <a:t>　　　外れ、２年次に再び履修を希望し登録したも</a:t>
            </a:r>
            <a:endParaRPr lang="en-US" altLang="ja-JP" sz="2800">
              <a:solidFill>
                <a:schemeClr val="bg1"/>
              </a:solidFill>
              <a:latin typeface="Times New Roman" panose="02020603050405020304" pitchFamily="18" charset="0"/>
            </a:endParaRPr>
          </a:p>
          <a:p>
            <a:pPr eaLnBrk="1" hangingPunct="1">
              <a:spcBef>
                <a:spcPct val="0"/>
              </a:spcBef>
              <a:buFontTx/>
              <a:buNone/>
            </a:pPr>
            <a:r>
              <a:rPr lang="ja-JP" altLang="en-US" sz="2800">
                <a:solidFill>
                  <a:schemeClr val="bg1"/>
                </a:solidFill>
                <a:latin typeface="Times New Roman" panose="02020603050405020304" pitchFamily="18" charset="0"/>
              </a:rPr>
              <a:t>　　　のの、再度、抽選から外れてしまった場合は</a:t>
            </a:r>
            <a:endParaRPr lang="en-US" altLang="ja-JP" sz="2800">
              <a:solidFill>
                <a:schemeClr val="bg1"/>
              </a:solidFill>
              <a:latin typeface="Times New Roman" panose="02020603050405020304" pitchFamily="18" charset="0"/>
            </a:endParaRPr>
          </a:p>
          <a:p>
            <a:pPr eaLnBrk="1" hangingPunct="1">
              <a:spcBef>
                <a:spcPct val="0"/>
              </a:spcBef>
              <a:buFontTx/>
              <a:buNone/>
            </a:pPr>
            <a:r>
              <a:rPr lang="ja-JP" altLang="en-US" sz="2800">
                <a:solidFill>
                  <a:schemeClr val="bg1"/>
                </a:solidFill>
                <a:latin typeface="Times New Roman" panose="02020603050405020304" pitchFamily="18" charset="0"/>
              </a:rPr>
              <a:t>　　　どうしたらよいでしょうか？</a:t>
            </a:r>
            <a:endParaRPr lang="ja-JP" altLang="ja-JP" sz="2800">
              <a:solidFill>
                <a:schemeClr val="bg1"/>
              </a:solidFill>
              <a:latin typeface="Times New Roman" panose="02020603050405020304" pitchFamily="18" charset="0"/>
            </a:endParaRPr>
          </a:p>
          <a:p>
            <a:pPr eaLnBrk="1" hangingPunct="1">
              <a:spcBef>
                <a:spcPct val="0"/>
              </a:spcBef>
              <a:buFontTx/>
              <a:buNone/>
            </a:pPr>
            <a:r>
              <a:rPr lang="ja-JP" altLang="en-US" sz="2800">
                <a:latin typeface="Times New Roman" panose="02020603050405020304" pitchFamily="18" charset="0"/>
              </a:rPr>
              <a:t>　　　</a:t>
            </a:r>
            <a:endParaRPr lang="ja-JP" altLang="ja-JP" sz="2800">
              <a:latin typeface="Times New Roman" panose="02020603050405020304" pitchFamily="18" charset="0"/>
            </a:endParaRPr>
          </a:p>
        </p:txBody>
      </p:sp>
      <p:grpSp>
        <p:nvGrpSpPr>
          <p:cNvPr id="25603" name="図形グループ 4">
            <a:extLst>
              <a:ext uri="{FF2B5EF4-FFF2-40B4-BE49-F238E27FC236}">
                <a16:creationId xmlns:a16="http://schemas.microsoft.com/office/drawing/2014/main" id="{78270BD3-8831-4CE5-9D8A-68E53CB521E3}"/>
              </a:ext>
            </a:extLst>
          </p:cNvPr>
          <p:cNvGrpSpPr>
            <a:grpSpLocks/>
          </p:cNvGrpSpPr>
          <p:nvPr/>
        </p:nvGrpSpPr>
        <p:grpSpPr bwMode="auto">
          <a:xfrm>
            <a:off x="3924300" y="908050"/>
            <a:ext cx="952500" cy="952500"/>
            <a:chOff x="0" y="0"/>
            <a:chExt cx="952500" cy="952500"/>
          </a:xfrm>
        </p:grpSpPr>
        <p:sp>
          <p:nvSpPr>
            <p:cNvPr id="7" name="円/楕円 6">
              <a:extLst>
                <a:ext uri="{FF2B5EF4-FFF2-40B4-BE49-F238E27FC236}">
                  <a16:creationId xmlns:a16="http://schemas.microsoft.com/office/drawing/2014/main" id="{E6E85A00-8A7F-46A0-860B-9013F41E19DA}"/>
                </a:ext>
              </a:extLst>
            </p:cNvPr>
            <p:cNvSpPr/>
            <p:nvPr/>
          </p:nvSpPr>
          <p:spPr>
            <a:xfrm>
              <a:off x="0" y="0"/>
              <a:ext cx="952500" cy="952500"/>
            </a:xfrm>
            <a:prstGeom prst="ellipse">
              <a:avLst/>
            </a:prstGeom>
            <a:solidFill>
              <a:srgbClr val="E44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ja-JP" altLang="en-US"/>
            </a:p>
          </p:txBody>
        </p:sp>
        <p:sp>
          <p:nvSpPr>
            <p:cNvPr id="25605" name="テキスト 16402">
              <a:extLst>
                <a:ext uri="{FF2B5EF4-FFF2-40B4-BE49-F238E27FC236}">
                  <a16:creationId xmlns:a16="http://schemas.microsoft.com/office/drawing/2014/main" id="{7FB687ED-D514-44D1-9619-188EC07B3957}"/>
                </a:ext>
              </a:extLst>
            </p:cNvPr>
            <p:cNvSpPr txBox="1">
              <a:spLocks noChangeArrowheads="1"/>
            </p:cNvSpPr>
            <p:nvPr/>
          </p:nvSpPr>
          <p:spPr bwMode="auto">
            <a:xfrm>
              <a:off x="147638" y="303213"/>
              <a:ext cx="6556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200">
                  <a:solidFill>
                    <a:srgbClr val="FFFFFF"/>
                  </a:solidFill>
                  <a:latin typeface="HG丸ｺﾞｼｯｸM-PRO" panose="020F0600000000000000" pitchFamily="50" charset="-128"/>
                  <a:ea typeface="ＭＳ 明朝" panose="02020609040205080304" pitchFamily="17" charset="-128"/>
                  <a:cs typeface="Times New Roman" panose="02020603050405020304" pitchFamily="18" charset="0"/>
                </a:rPr>
                <a:t>Q &amp; A</a:t>
              </a:r>
              <a:endParaRPr lang="ja-JP" altLang="ja-JP" sz="1200">
                <a:solidFill>
                  <a:srgbClr val="000000"/>
                </a:solidFill>
                <a:ea typeface="ＭＳ 明朝" panose="02020609040205080304" pitchFamily="17" charset="-128"/>
                <a:cs typeface="Times New Roman" panose="02020603050405020304"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図形グループ 4">
            <a:extLst>
              <a:ext uri="{FF2B5EF4-FFF2-40B4-BE49-F238E27FC236}">
                <a16:creationId xmlns:a16="http://schemas.microsoft.com/office/drawing/2014/main" id="{BD4380C6-7508-4F62-B8DC-3B4A8CFE1642}"/>
              </a:ext>
            </a:extLst>
          </p:cNvPr>
          <p:cNvGrpSpPr>
            <a:grpSpLocks/>
          </p:cNvGrpSpPr>
          <p:nvPr/>
        </p:nvGrpSpPr>
        <p:grpSpPr bwMode="auto">
          <a:xfrm>
            <a:off x="3924300" y="908050"/>
            <a:ext cx="952500" cy="952500"/>
            <a:chOff x="0" y="0"/>
            <a:chExt cx="952500" cy="952500"/>
          </a:xfrm>
        </p:grpSpPr>
        <p:sp>
          <p:nvSpPr>
            <p:cNvPr id="4" name="円/楕円 3">
              <a:extLst>
                <a:ext uri="{FF2B5EF4-FFF2-40B4-BE49-F238E27FC236}">
                  <a16:creationId xmlns:a16="http://schemas.microsoft.com/office/drawing/2014/main" id="{CF02081A-F714-40BB-A806-65753AD63B1D}"/>
                </a:ext>
              </a:extLst>
            </p:cNvPr>
            <p:cNvSpPr/>
            <p:nvPr/>
          </p:nvSpPr>
          <p:spPr>
            <a:xfrm>
              <a:off x="0" y="0"/>
              <a:ext cx="952500" cy="952500"/>
            </a:xfrm>
            <a:prstGeom prst="ellipse">
              <a:avLst/>
            </a:prstGeom>
            <a:solidFill>
              <a:srgbClr val="E44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ja-JP" altLang="en-US"/>
            </a:p>
          </p:txBody>
        </p:sp>
        <p:sp>
          <p:nvSpPr>
            <p:cNvPr id="27653" name="テキスト 16402">
              <a:extLst>
                <a:ext uri="{FF2B5EF4-FFF2-40B4-BE49-F238E27FC236}">
                  <a16:creationId xmlns:a16="http://schemas.microsoft.com/office/drawing/2014/main" id="{0BC1EDA0-DDBC-45E5-AD4D-C6FBB452BA71}"/>
                </a:ext>
              </a:extLst>
            </p:cNvPr>
            <p:cNvSpPr txBox="1">
              <a:spLocks noChangeArrowheads="1"/>
            </p:cNvSpPr>
            <p:nvPr/>
          </p:nvSpPr>
          <p:spPr bwMode="auto">
            <a:xfrm>
              <a:off x="147638" y="303213"/>
              <a:ext cx="6556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1200">
                  <a:solidFill>
                    <a:srgbClr val="FFFFFF"/>
                  </a:solidFill>
                  <a:latin typeface="HG丸ｺﾞｼｯｸM-PRO" panose="020F0600000000000000" pitchFamily="50" charset="-128"/>
                  <a:ea typeface="ＭＳ 明朝" panose="02020609040205080304" pitchFamily="17" charset="-128"/>
                  <a:cs typeface="Times New Roman" panose="02020603050405020304" pitchFamily="18" charset="0"/>
                </a:rPr>
                <a:t>Q &amp; A</a:t>
              </a:r>
              <a:endParaRPr lang="ja-JP" altLang="ja-JP" sz="1200">
                <a:solidFill>
                  <a:srgbClr val="000000"/>
                </a:solidFill>
                <a:ea typeface="ＭＳ 明朝" panose="02020609040205080304" pitchFamily="17" charset="-128"/>
                <a:cs typeface="Times New Roman" panose="02020603050405020304" pitchFamily="18" charset="0"/>
              </a:endParaRPr>
            </a:p>
          </p:txBody>
        </p:sp>
      </p:grpSp>
      <p:sp>
        <p:nvSpPr>
          <p:cNvPr id="27651" name="テキスト ボックス 5">
            <a:extLst>
              <a:ext uri="{FF2B5EF4-FFF2-40B4-BE49-F238E27FC236}">
                <a16:creationId xmlns:a16="http://schemas.microsoft.com/office/drawing/2014/main" id="{3267E428-B9A1-45E6-B112-5771D6285600}"/>
              </a:ext>
            </a:extLst>
          </p:cNvPr>
          <p:cNvSpPr txBox="1">
            <a:spLocks noChangeArrowheads="1"/>
          </p:cNvSpPr>
          <p:nvPr/>
        </p:nvSpPr>
        <p:spPr bwMode="auto">
          <a:xfrm>
            <a:off x="179388" y="2708275"/>
            <a:ext cx="88566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chemeClr val="bg1"/>
                </a:solidFill>
                <a:latin typeface="Times New Roman" panose="02020603050405020304" pitchFamily="18" charset="0"/>
              </a:rPr>
              <a:t>Q</a:t>
            </a:r>
            <a:r>
              <a:rPr lang="ja-JP" altLang="en-US" sz="2800">
                <a:solidFill>
                  <a:schemeClr val="bg1"/>
                </a:solidFill>
                <a:latin typeface="Times New Roman" panose="02020603050405020304" pitchFamily="18" charset="0"/>
              </a:rPr>
              <a:t>４</a:t>
            </a:r>
            <a:r>
              <a:rPr lang="en-US" altLang="ja-JP" sz="2800">
                <a:solidFill>
                  <a:schemeClr val="bg1"/>
                </a:solidFill>
                <a:latin typeface="Times New Roman" panose="02020603050405020304" pitchFamily="18" charset="0"/>
              </a:rPr>
              <a:t>.</a:t>
            </a:r>
            <a:r>
              <a:rPr lang="ja-JP" altLang="en-US" sz="2800">
                <a:solidFill>
                  <a:schemeClr val="bg1"/>
                </a:solidFill>
                <a:latin typeface="Times New Roman" panose="02020603050405020304" pitchFamily="18" charset="0"/>
              </a:rPr>
              <a:t>　「プログラム必修」</a:t>
            </a:r>
            <a:r>
              <a:rPr lang="en-US" altLang="ja-JP" sz="2800">
                <a:solidFill>
                  <a:schemeClr val="bg1"/>
                </a:solidFill>
                <a:latin typeface="Times New Roman" panose="02020603050405020304" pitchFamily="18" charset="0"/>
              </a:rPr>
              <a:t> </a:t>
            </a:r>
            <a:r>
              <a:rPr lang="ja-JP" altLang="en-US" sz="2800">
                <a:solidFill>
                  <a:schemeClr val="bg1"/>
                </a:solidFill>
                <a:latin typeface="Times New Roman" panose="02020603050405020304" pitchFamily="18" charset="0"/>
              </a:rPr>
              <a:t>「プログラム選択必修」「プログラ</a:t>
            </a:r>
            <a:r>
              <a:rPr lang="en-US" altLang="ja-JP" sz="2800">
                <a:solidFill>
                  <a:schemeClr val="bg1"/>
                </a:solidFill>
                <a:latin typeface="Times New Roman" panose="02020603050405020304" pitchFamily="18" charset="0"/>
              </a:rPr>
              <a:t> </a:t>
            </a:r>
          </a:p>
          <a:p>
            <a:pPr eaLnBrk="1" hangingPunct="1">
              <a:spcBef>
                <a:spcPct val="0"/>
              </a:spcBef>
              <a:buFontTx/>
              <a:buNone/>
            </a:pPr>
            <a:r>
              <a:rPr lang="en-US" altLang="ja-JP" sz="2800">
                <a:solidFill>
                  <a:schemeClr val="bg1"/>
                </a:solidFill>
                <a:latin typeface="Times New Roman" panose="02020603050405020304" pitchFamily="18" charset="0"/>
              </a:rPr>
              <a:t>        </a:t>
            </a:r>
            <a:r>
              <a:rPr lang="ja-JP" altLang="en-US" sz="2800">
                <a:solidFill>
                  <a:schemeClr val="bg1"/>
                </a:solidFill>
                <a:latin typeface="Times New Roman" panose="02020603050405020304" pitchFamily="18" charset="0"/>
              </a:rPr>
              <a:t>ム選択」と通常の「必修」「選択必修」「選択」とはどう</a:t>
            </a:r>
            <a:endParaRPr lang="en-US" altLang="ja-JP" sz="2800">
              <a:solidFill>
                <a:schemeClr val="bg1"/>
              </a:solidFill>
              <a:latin typeface="Times New Roman" panose="02020603050405020304" pitchFamily="18" charset="0"/>
            </a:endParaRPr>
          </a:p>
          <a:p>
            <a:pPr eaLnBrk="1" hangingPunct="1">
              <a:spcBef>
                <a:spcPct val="0"/>
              </a:spcBef>
              <a:buFontTx/>
              <a:buNone/>
            </a:pPr>
            <a:r>
              <a:rPr lang="en-US" altLang="ja-JP" sz="2800">
                <a:solidFill>
                  <a:schemeClr val="bg1"/>
                </a:solidFill>
                <a:latin typeface="Times New Roman" panose="02020603050405020304" pitchFamily="18" charset="0"/>
              </a:rPr>
              <a:t>        </a:t>
            </a:r>
            <a:r>
              <a:rPr lang="ja-JP" altLang="en-US" sz="2800">
                <a:solidFill>
                  <a:schemeClr val="bg1"/>
                </a:solidFill>
                <a:latin typeface="Times New Roman" panose="02020603050405020304" pitchFamily="18" charset="0"/>
              </a:rPr>
              <a:t>違うのですか。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B48CD-79F8-49F6-9B50-B394A4A1A24A}"/>
              </a:ext>
            </a:extLst>
          </p:cNvPr>
          <p:cNvSpPr>
            <a:spLocks noGrp="1"/>
          </p:cNvSpPr>
          <p:nvPr>
            <p:ph type="title"/>
          </p:nvPr>
        </p:nvSpPr>
        <p:spPr/>
        <p:txBody>
          <a:bodyPr/>
          <a:lstStyle/>
          <a:p>
            <a:pPr>
              <a:defRPr/>
            </a:pPr>
            <a:r>
              <a:rPr lang="ja-JP" altLang="en-US" dirty="0"/>
              <a:t>修了認定証</a:t>
            </a:r>
          </a:p>
        </p:txBody>
      </p:sp>
      <p:pic>
        <p:nvPicPr>
          <p:cNvPr id="29699" name="図 2" descr="C:\Users\文学部PD\Desktop\文学部\文学部横断型人文学プログラム\文学部横断型人文学プログラム全般\文学部横断型人文学プログラム修了認定書見本-002.jpg">
            <a:extLst>
              <a:ext uri="{FF2B5EF4-FFF2-40B4-BE49-F238E27FC236}">
                <a16:creationId xmlns:a16="http://schemas.microsoft.com/office/drawing/2014/main" id="{45815C64-662C-4208-88B9-9F51775B6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57338"/>
            <a:ext cx="6411912"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E63F0A2-6C4B-4424-9E5B-9367867E9CBF}"/>
              </a:ext>
            </a:extLst>
          </p:cNvPr>
          <p:cNvSpPr/>
          <p:nvPr/>
        </p:nvSpPr>
        <p:spPr>
          <a:xfrm>
            <a:off x="1403350" y="620713"/>
            <a:ext cx="6697663" cy="720725"/>
          </a:xfrm>
          <a:prstGeom prst="rect">
            <a:avLst/>
          </a:prstGeom>
          <a:solidFill>
            <a:srgbClr val="E455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ja-JP" altLang="en-US" sz="2800" dirty="0">
                <a:latin typeface="HG丸ｺﾞｼｯｸM-PRO"/>
                <a:ea typeface="HG丸ｺﾞｼｯｸM-PRO"/>
                <a:cs typeface="HG丸ｺﾞｼｯｸM-PRO"/>
              </a:rPr>
              <a:t>プログラム修了認定証</a:t>
            </a:r>
          </a:p>
        </p:txBody>
      </p:sp>
      <p:pic>
        <p:nvPicPr>
          <p:cNvPr id="5123" name="図 3">
            <a:extLst>
              <a:ext uri="{FF2B5EF4-FFF2-40B4-BE49-F238E27FC236}">
                <a16:creationId xmlns:a16="http://schemas.microsoft.com/office/drawing/2014/main" id="{046A9616-E58A-4E98-A265-56473F9E2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7CE8C905-6DB5-4EB8-98D4-65380CA98A6A}"/>
              </a:ext>
            </a:extLst>
          </p:cNvPr>
          <p:cNvPicPr>
            <a:picLocks noChangeAspect="1"/>
          </p:cNvPicPr>
          <p:nvPr/>
        </p:nvPicPr>
        <p:blipFill>
          <a:blip r:embed="rId4"/>
          <a:stretch>
            <a:fillRect/>
          </a:stretch>
        </p:blipFill>
        <p:spPr>
          <a:xfrm>
            <a:off x="7552973" y="188640"/>
            <a:ext cx="1195684" cy="13294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A906683-D5AB-4DA1-AD3E-A198E968AE01}"/>
              </a:ext>
            </a:extLst>
          </p:cNvPr>
          <p:cNvPicPr>
            <a:picLocks noChangeAspect="1" noChangeArrowheads="1"/>
          </p:cNvPicPr>
          <p:nvPr/>
        </p:nvPicPr>
        <p:blipFill>
          <a:blip r:embed="rId3"/>
          <a:srcRect/>
          <a:stretch>
            <a:fillRect/>
          </a:stretch>
        </p:blipFill>
        <p:spPr bwMode="auto">
          <a:xfrm>
            <a:off x="3348038" y="620713"/>
            <a:ext cx="2855912" cy="285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4">
            <a:extLst>
              <a:ext uri="{FF2B5EF4-FFF2-40B4-BE49-F238E27FC236}">
                <a16:creationId xmlns:a16="http://schemas.microsoft.com/office/drawing/2014/main" id="{A728F06B-8843-45EC-97C9-525774CE59DF}"/>
              </a:ext>
            </a:extLst>
          </p:cNvPr>
          <p:cNvPicPr>
            <a:picLocks noChangeAspect="1" noChangeArrowheads="1"/>
          </p:cNvPicPr>
          <p:nvPr/>
        </p:nvPicPr>
        <p:blipFill>
          <a:blip r:embed="rId4"/>
          <a:srcRect/>
          <a:stretch>
            <a:fillRect/>
          </a:stretch>
        </p:blipFill>
        <p:spPr bwMode="auto">
          <a:xfrm>
            <a:off x="1258888" y="3284538"/>
            <a:ext cx="2855912"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4">
            <a:extLst>
              <a:ext uri="{FF2B5EF4-FFF2-40B4-BE49-F238E27FC236}">
                <a16:creationId xmlns:a16="http://schemas.microsoft.com/office/drawing/2014/main" id="{C8B5F5DF-6A88-4CAD-9F52-D16270E67A6E}"/>
              </a:ext>
            </a:extLst>
          </p:cNvPr>
          <p:cNvPicPr>
            <a:picLocks noChangeAspect="1" noChangeArrowheads="1"/>
          </p:cNvPicPr>
          <p:nvPr/>
        </p:nvPicPr>
        <p:blipFill>
          <a:blip r:embed="rId5"/>
          <a:srcRect/>
          <a:stretch>
            <a:fillRect/>
          </a:stretch>
        </p:blipFill>
        <p:spPr bwMode="auto">
          <a:xfrm>
            <a:off x="5435600" y="3357563"/>
            <a:ext cx="287972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BB9AB9-1A0E-4E2E-907E-405702B5AD46}"/>
              </a:ext>
            </a:extLst>
          </p:cNvPr>
          <p:cNvSpPr txBox="1">
            <a:spLocks noChangeArrowheads="1"/>
          </p:cNvSpPr>
          <p:nvPr/>
        </p:nvSpPr>
        <p:spPr bwMode="auto">
          <a:xfrm>
            <a:off x="2124075" y="299720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latin typeface="Times New Roman" panose="02020603050405020304" pitchFamily="18" charset="0"/>
              </a:rPr>
              <a:t>「テクストを読む」（春学期）</a:t>
            </a:r>
          </a:p>
        </p:txBody>
      </p:sp>
      <p:sp>
        <p:nvSpPr>
          <p:cNvPr id="3" name="テキスト ボックス 2">
            <a:extLst>
              <a:ext uri="{FF2B5EF4-FFF2-40B4-BE49-F238E27FC236}">
                <a16:creationId xmlns:a16="http://schemas.microsoft.com/office/drawing/2014/main" id="{1C78635F-FFBC-4E84-A046-2056C50C389A}"/>
              </a:ext>
            </a:extLst>
          </p:cNvPr>
          <p:cNvSpPr txBox="1">
            <a:spLocks noChangeArrowheads="1"/>
          </p:cNvSpPr>
          <p:nvPr/>
        </p:nvSpPr>
        <p:spPr bwMode="auto">
          <a:xfrm>
            <a:off x="2144713" y="3868738"/>
            <a:ext cx="58261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latin typeface="Times New Roman" panose="02020603050405020304" pitchFamily="18" charset="0"/>
              </a:rPr>
              <a:t>「文化交渉入門」（秋学期）</a:t>
            </a:r>
          </a:p>
        </p:txBody>
      </p:sp>
      <p:sp>
        <p:nvSpPr>
          <p:cNvPr id="6" name="タイトル 1">
            <a:extLst>
              <a:ext uri="{FF2B5EF4-FFF2-40B4-BE49-F238E27FC236}">
                <a16:creationId xmlns:a16="http://schemas.microsoft.com/office/drawing/2014/main" id="{0ED16120-8677-455A-9134-BE16155ABBDE}"/>
              </a:ext>
            </a:extLst>
          </p:cNvPr>
          <p:cNvSpPr>
            <a:spLocks noGrp="1"/>
          </p:cNvSpPr>
          <p:nvPr>
            <p:ph type="title"/>
          </p:nvPr>
        </p:nvSpPr>
        <p:spPr>
          <a:xfrm>
            <a:off x="2195513" y="1125538"/>
            <a:ext cx="5761037" cy="865187"/>
          </a:xfrm>
          <a:solidFill>
            <a:srgbClr val="FF6600"/>
          </a:solidFill>
        </p:spPr>
        <p:txBody>
          <a:bodyPr/>
          <a:lstStyle/>
          <a:p>
            <a:pPr>
              <a:defRPr/>
            </a:pPr>
            <a:r>
              <a:rPr lang="ja-JP" altLang="en-US" dirty="0">
                <a:solidFill>
                  <a:schemeClr val="tx1"/>
                </a:solidFill>
              </a:rPr>
              <a:t>共通基礎科目</a:t>
            </a:r>
          </a:p>
        </p:txBody>
      </p:sp>
      <p:sp>
        <p:nvSpPr>
          <p:cNvPr id="7" name="円/楕円 6">
            <a:extLst>
              <a:ext uri="{FF2B5EF4-FFF2-40B4-BE49-F238E27FC236}">
                <a16:creationId xmlns:a16="http://schemas.microsoft.com/office/drawing/2014/main" id="{6498267A-15F6-42F6-9336-7E6CE0AADEF1}"/>
              </a:ext>
            </a:extLst>
          </p:cNvPr>
          <p:cNvSpPr>
            <a:spLocks noChangeArrowheads="1"/>
          </p:cNvSpPr>
          <p:nvPr/>
        </p:nvSpPr>
        <p:spPr bwMode="auto">
          <a:xfrm>
            <a:off x="539750" y="404813"/>
            <a:ext cx="2232025" cy="2232025"/>
          </a:xfrm>
          <a:prstGeom prst="ellipse">
            <a:avLst/>
          </a:prstGeom>
          <a:solidFill>
            <a:srgbClr val="FF6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defRPr/>
            </a:pPr>
            <a:r>
              <a:rPr lang="en-US" altLang="ja-JP" dirty="0">
                <a:solidFill>
                  <a:schemeClr val="lt1"/>
                </a:solidFill>
                <a:latin typeface="+mn-lt"/>
                <a:ea typeface="+mn-ea"/>
              </a:rPr>
              <a:t>1</a:t>
            </a:r>
            <a:r>
              <a:rPr lang="ja-JP" altLang="en-US" dirty="0">
                <a:solidFill>
                  <a:schemeClr val="lt1"/>
                </a:solidFill>
                <a:latin typeface="+mn-lt"/>
                <a:ea typeface="+mn-ea"/>
              </a:rPr>
              <a:t>年次</a:t>
            </a:r>
            <a:endParaRPr lang="en-US" altLang="ja-JP" dirty="0">
              <a:solidFill>
                <a:schemeClr val="lt1"/>
              </a:solidFill>
              <a:latin typeface="+mn-lt"/>
              <a:ea typeface="+mn-ea"/>
            </a:endParaRPr>
          </a:p>
          <a:p>
            <a:pPr algn="ctr" eaLnBrk="1" hangingPunct="1">
              <a:defRPr/>
            </a:pPr>
            <a:endParaRPr lang="en-US" altLang="ja-JP" dirty="0">
              <a:solidFill>
                <a:schemeClr val="lt1"/>
              </a:solidFill>
              <a:latin typeface="+mn-lt"/>
              <a:ea typeface="+mn-ea"/>
            </a:endParaRPr>
          </a:p>
          <a:p>
            <a:pPr algn="ctr" eaLnBrk="1" hangingPunct="1">
              <a:defRPr/>
            </a:pPr>
            <a:r>
              <a:rPr lang="en-US" altLang="ja-JP" dirty="0">
                <a:solidFill>
                  <a:schemeClr val="lt1"/>
                </a:solidFill>
                <a:latin typeface="+mn-lt"/>
                <a:ea typeface="+mn-ea"/>
              </a:rPr>
              <a:t>2</a:t>
            </a:r>
            <a:r>
              <a:rPr lang="ja-JP" altLang="en-US" dirty="0">
                <a:solidFill>
                  <a:schemeClr val="lt1"/>
                </a:solidFill>
                <a:latin typeface="+mn-lt"/>
                <a:ea typeface="+mn-ea"/>
              </a:rPr>
              <a:t>年次</a:t>
            </a:r>
          </a:p>
        </p:txBody>
      </p:sp>
      <p:sp>
        <p:nvSpPr>
          <p:cNvPr id="9222" name="テキスト ボックス 7">
            <a:extLst>
              <a:ext uri="{FF2B5EF4-FFF2-40B4-BE49-F238E27FC236}">
                <a16:creationId xmlns:a16="http://schemas.microsoft.com/office/drawing/2014/main" id="{8903A1E4-DB90-4134-938F-9CF4496DB95E}"/>
              </a:ext>
            </a:extLst>
          </p:cNvPr>
          <p:cNvSpPr txBox="1">
            <a:spLocks noChangeArrowheads="1"/>
          </p:cNvSpPr>
          <p:nvPr/>
        </p:nvSpPr>
        <p:spPr bwMode="auto">
          <a:xfrm>
            <a:off x="1403350" y="1341438"/>
            <a:ext cx="554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a:t>
            </a:r>
            <a:endParaRPr lang="ja-JP" altLang="en-US" sz="2400">
              <a:latin typeface="Times New Roman" panose="02020603050405020304" pitchFamily="18" charset="0"/>
            </a:endParaRPr>
          </a:p>
        </p:txBody>
      </p:sp>
      <p:sp>
        <p:nvSpPr>
          <p:cNvPr id="9223" name="テキスト ボックス 8">
            <a:extLst>
              <a:ext uri="{FF2B5EF4-FFF2-40B4-BE49-F238E27FC236}">
                <a16:creationId xmlns:a16="http://schemas.microsoft.com/office/drawing/2014/main" id="{32DF23DD-F910-46FE-B55D-1122B4766F15}"/>
              </a:ext>
            </a:extLst>
          </p:cNvPr>
          <p:cNvSpPr txBox="1">
            <a:spLocks noChangeArrowheads="1"/>
          </p:cNvSpPr>
          <p:nvPr/>
        </p:nvSpPr>
        <p:spPr bwMode="auto">
          <a:xfrm>
            <a:off x="1908175" y="5445125"/>
            <a:ext cx="5894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bg1"/>
                </a:solidFill>
                <a:latin typeface="Times New Roman" panose="02020603050405020304" pitchFamily="18" charset="0"/>
              </a:rPr>
              <a:t>※</a:t>
            </a:r>
            <a:r>
              <a:rPr lang="ja-JP" altLang="en-US" sz="2400">
                <a:solidFill>
                  <a:schemeClr val="bg1"/>
                </a:solidFill>
                <a:latin typeface="Times New Roman" panose="02020603050405020304" pitchFamily="18" charset="0"/>
              </a:rPr>
              <a:t>　いずれもプログラム必修科目（各２単位）</a:t>
            </a:r>
            <a:endParaRPr lang="en-US" altLang="ja-JP" sz="240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E4619-AEAE-46B6-9734-537C20F554A1}"/>
              </a:ext>
            </a:extLst>
          </p:cNvPr>
          <p:cNvSpPr>
            <a:spLocks noGrp="1"/>
          </p:cNvSpPr>
          <p:nvPr>
            <p:ph type="title"/>
          </p:nvPr>
        </p:nvSpPr>
        <p:spPr>
          <a:xfrm>
            <a:off x="1331913" y="1052513"/>
            <a:ext cx="6769100" cy="720725"/>
          </a:xfrm>
          <a:solidFill>
            <a:srgbClr val="FF6600"/>
          </a:solidFill>
        </p:spPr>
        <p:txBody>
          <a:bodyPr/>
          <a:lstStyle/>
          <a:p>
            <a:pPr>
              <a:defRPr/>
            </a:pPr>
            <a:r>
              <a:rPr lang="en-US" altLang="ja-JP" dirty="0">
                <a:solidFill>
                  <a:schemeClr val="tx1"/>
                </a:solidFill>
              </a:rPr>
              <a:t>      </a:t>
            </a:r>
            <a:r>
              <a:rPr lang="ja-JP" altLang="en-US" dirty="0">
                <a:solidFill>
                  <a:schemeClr val="tx1"/>
                </a:solidFill>
              </a:rPr>
              <a:t>個別選択科目</a:t>
            </a:r>
          </a:p>
        </p:txBody>
      </p:sp>
      <p:sp>
        <p:nvSpPr>
          <p:cNvPr id="11267" name="テキスト ボックス 2">
            <a:extLst>
              <a:ext uri="{FF2B5EF4-FFF2-40B4-BE49-F238E27FC236}">
                <a16:creationId xmlns:a16="http://schemas.microsoft.com/office/drawing/2014/main" id="{DA9D857B-8DCA-4E19-B354-786700B51FFB}"/>
              </a:ext>
            </a:extLst>
          </p:cNvPr>
          <p:cNvSpPr txBox="1">
            <a:spLocks noChangeArrowheads="1"/>
          </p:cNvSpPr>
          <p:nvPr/>
        </p:nvSpPr>
        <p:spPr bwMode="auto">
          <a:xfrm>
            <a:off x="3403600" y="2797175"/>
            <a:ext cx="3943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solidFill>
                  <a:schemeClr val="bg1"/>
                </a:solidFill>
                <a:latin typeface="Times New Roman" panose="02020603050405020304" pitchFamily="18" charset="0"/>
              </a:rPr>
              <a:t>プログラム開講科目</a:t>
            </a:r>
            <a:endParaRPr lang="en-US" altLang="ja-JP" sz="2200">
              <a:solidFill>
                <a:schemeClr val="bg1"/>
              </a:solidFill>
              <a:latin typeface="Times New Roman" panose="02020603050405020304" pitchFamily="18" charset="0"/>
            </a:endParaRPr>
          </a:p>
          <a:p>
            <a:pPr eaLnBrk="1" hangingPunct="1">
              <a:spcBef>
                <a:spcPct val="0"/>
              </a:spcBef>
              <a:buFontTx/>
              <a:buNone/>
            </a:pPr>
            <a:r>
              <a:rPr lang="ja-JP" altLang="en-US" sz="2200">
                <a:solidFill>
                  <a:schemeClr val="bg1"/>
                </a:solidFill>
                <a:latin typeface="Times New Roman" panose="02020603050405020304" pitchFamily="18" charset="0"/>
              </a:rPr>
              <a:t>（プログラム選択必修）　　</a:t>
            </a:r>
            <a:r>
              <a:rPr lang="ja-JP" altLang="en-US" sz="2200">
                <a:latin typeface="Times New Roman" panose="02020603050405020304" pitchFamily="18" charset="0"/>
              </a:rPr>
              <a:t>　　　　　　　　　</a:t>
            </a:r>
            <a:endParaRPr lang="en-US" altLang="ja-JP" sz="2200">
              <a:latin typeface="Times New Roman" panose="02020603050405020304" pitchFamily="18" charset="0"/>
            </a:endParaRPr>
          </a:p>
        </p:txBody>
      </p:sp>
      <p:sp>
        <p:nvSpPr>
          <p:cNvPr id="11268" name="テキスト ボックス 3">
            <a:extLst>
              <a:ext uri="{FF2B5EF4-FFF2-40B4-BE49-F238E27FC236}">
                <a16:creationId xmlns:a16="http://schemas.microsoft.com/office/drawing/2014/main" id="{234C211F-92AB-410D-B363-2D93BA6D3A1A}"/>
              </a:ext>
            </a:extLst>
          </p:cNvPr>
          <p:cNvSpPr txBox="1">
            <a:spLocks noChangeArrowheads="1"/>
          </p:cNvSpPr>
          <p:nvPr/>
        </p:nvSpPr>
        <p:spPr bwMode="auto">
          <a:xfrm>
            <a:off x="3403600" y="3789363"/>
            <a:ext cx="38481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solidFill>
                  <a:schemeClr val="bg1"/>
                </a:solidFill>
                <a:latin typeface="Times New Roman" panose="02020603050405020304" pitchFamily="18" charset="0"/>
              </a:rPr>
              <a:t>・ プログラム指定科目</a:t>
            </a:r>
            <a:endParaRPr lang="en-US" altLang="ja-JP" sz="2200">
              <a:solidFill>
                <a:schemeClr val="bg1"/>
              </a:solidFill>
              <a:latin typeface="Times New Roman" panose="02020603050405020304" pitchFamily="18" charset="0"/>
            </a:endParaRPr>
          </a:p>
          <a:p>
            <a:pPr eaLnBrk="1" hangingPunct="1">
              <a:spcBef>
                <a:spcPct val="0"/>
              </a:spcBef>
              <a:buFontTx/>
              <a:buNone/>
            </a:pPr>
            <a:r>
              <a:rPr lang="ja-JP" altLang="en-US" sz="2200">
                <a:solidFill>
                  <a:schemeClr val="bg1"/>
                </a:solidFill>
                <a:latin typeface="Times New Roman" panose="02020603050405020304" pitchFamily="18" charset="0"/>
              </a:rPr>
              <a:t>　（プログラム選択）</a:t>
            </a:r>
            <a:endParaRPr lang="en-US" altLang="ja-JP" sz="2200">
              <a:solidFill>
                <a:schemeClr val="bg1"/>
              </a:solidFill>
              <a:latin typeface="Times New Roman" panose="02020603050405020304" pitchFamily="18" charset="0"/>
            </a:endParaRPr>
          </a:p>
          <a:p>
            <a:pPr eaLnBrk="1" hangingPunct="1">
              <a:spcBef>
                <a:spcPct val="0"/>
              </a:spcBef>
              <a:buFontTx/>
              <a:buNone/>
            </a:pPr>
            <a:r>
              <a:rPr lang="ja-JP" altLang="en-US" sz="2200">
                <a:solidFill>
                  <a:schemeClr val="bg1"/>
                </a:solidFill>
                <a:latin typeface="Times New Roman" panose="02020603050405020304" pitchFamily="18" charset="0"/>
              </a:rPr>
              <a:t>・プログラム開講科目のうち</a:t>
            </a:r>
            <a:endParaRPr lang="en-US" altLang="ja-JP" sz="2200">
              <a:solidFill>
                <a:schemeClr val="bg1"/>
              </a:solidFill>
              <a:latin typeface="Times New Roman" panose="02020603050405020304" pitchFamily="18" charset="0"/>
            </a:endParaRPr>
          </a:p>
          <a:p>
            <a:pPr eaLnBrk="1" hangingPunct="1">
              <a:spcBef>
                <a:spcPct val="0"/>
              </a:spcBef>
              <a:buFontTx/>
              <a:buNone/>
            </a:pPr>
            <a:r>
              <a:rPr lang="ja-JP" altLang="en-US" sz="2200">
                <a:solidFill>
                  <a:schemeClr val="bg1"/>
                </a:solidFill>
                <a:latin typeface="Times New Roman" panose="02020603050405020304" pitchFamily="18" charset="0"/>
              </a:rPr>
              <a:t>　６単位を超えて履修したもの</a:t>
            </a:r>
            <a:endParaRPr lang="en-US" altLang="ja-JP" sz="2200">
              <a:solidFill>
                <a:schemeClr val="bg1"/>
              </a:solidFill>
              <a:latin typeface="Times New Roman" panose="02020603050405020304" pitchFamily="18" charset="0"/>
            </a:endParaRPr>
          </a:p>
        </p:txBody>
      </p:sp>
      <p:sp>
        <p:nvSpPr>
          <p:cNvPr id="11269" name="テキスト ボックス 8">
            <a:extLst>
              <a:ext uri="{FF2B5EF4-FFF2-40B4-BE49-F238E27FC236}">
                <a16:creationId xmlns:a16="http://schemas.microsoft.com/office/drawing/2014/main" id="{7E535398-CE9B-492B-A5C2-5D588ED33A43}"/>
              </a:ext>
            </a:extLst>
          </p:cNvPr>
          <p:cNvSpPr txBox="1">
            <a:spLocks noChangeArrowheads="1"/>
          </p:cNvSpPr>
          <p:nvPr/>
        </p:nvSpPr>
        <p:spPr bwMode="auto">
          <a:xfrm>
            <a:off x="501650" y="5289550"/>
            <a:ext cx="2754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solidFill>
                  <a:schemeClr val="bg1"/>
                </a:solidFill>
                <a:latin typeface="Times New Roman" panose="02020603050405020304" pitchFamily="18" charset="0"/>
              </a:rPr>
              <a:t>Ｂ群　自由選択科目　</a:t>
            </a:r>
            <a:endParaRPr lang="en-US" altLang="ja-JP" sz="2200">
              <a:solidFill>
                <a:schemeClr val="bg1"/>
              </a:solidFill>
              <a:latin typeface="Times New Roman" panose="02020603050405020304" pitchFamily="18" charset="0"/>
            </a:endParaRPr>
          </a:p>
        </p:txBody>
      </p:sp>
      <p:sp>
        <p:nvSpPr>
          <p:cNvPr id="11270" name="テキスト ボックス 10">
            <a:extLst>
              <a:ext uri="{FF2B5EF4-FFF2-40B4-BE49-F238E27FC236}">
                <a16:creationId xmlns:a16="http://schemas.microsoft.com/office/drawing/2014/main" id="{3855EF10-EE4A-42C3-9B4D-4F67DBC185C7}"/>
              </a:ext>
            </a:extLst>
          </p:cNvPr>
          <p:cNvSpPr txBox="1">
            <a:spLocks noChangeArrowheads="1"/>
          </p:cNvSpPr>
          <p:nvPr/>
        </p:nvSpPr>
        <p:spPr bwMode="auto">
          <a:xfrm>
            <a:off x="7265988" y="4581525"/>
            <a:ext cx="941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solidFill>
                  <a:schemeClr val="bg1"/>
                </a:solidFill>
                <a:latin typeface="Times New Roman" panose="02020603050405020304" pitchFamily="18" charset="0"/>
              </a:rPr>
              <a:t>６単位</a:t>
            </a:r>
            <a:endParaRPr lang="en-US" altLang="ja-JP" sz="2200">
              <a:solidFill>
                <a:schemeClr val="bg1"/>
              </a:solidFill>
              <a:latin typeface="Times New Roman" panose="02020603050405020304" pitchFamily="18" charset="0"/>
            </a:endParaRPr>
          </a:p>
          <a:p>
            <a:pPr eaLnBrk="1" hangingPunct="1">
              <a:spcBef>
                <a:spcPct val="0"/>
              </a:spcBef>
              <a:buFontTx/>
              <a:buNone/>
            </a:pPr>
            <a:endParaRPr lang="en-US" altLang="ja-JP" sz="1800">
              <a:latin typeface="Times New Roman" panose="02020603050405020304" pitchFamily="18" charset="0"/>
            </a:endParaRPr>
          </a:p>
        </p:txBody>
      </p:sp>
      <p:cxnSp>
        <p:nvCxnSpPr>
          <p:cNvPr id="13" name="直線コネクタ 12">
            <a:extLst>
              <a:ext uri="{FF2B5EF4-FFF2-40B4-BE49-F238E27FC236}">
                <a16:creationId xmlns:a16="http://schemas.microsoft.com/office/drawing/2014/main" id="{7C2C48D0-F50C-4912-9CC7-97B4906E30C2}"/>
              </a:ext>
            </a:extLst>
          </p:cNvPr>
          <p:cNvCxnSpPr>
            <a:cxnSpLocks noChangeShapeType="1"/>
          </p:cNvCxnSpPr>
          <p:nvPr/>
        </p:nvCxnSpPr>
        <p:spPr bwMode="auto">
          <a:xfrm>
            <a:off x="395288" y="5805488"/>
            <a:ext cx="8318500" cy="0"/>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272" name="テキスト ボックス 13">
            <a:extLst>
              <a:ext uri="{FF2B5EF4-FFF2-40B4-BE49-F238E27FC236}">
                <a16:creationId xmlns:a16="http://schemas.microsoft.com/office/drawing/2014/main" id="{D4D91D0E-4421-4502-B4D2-F52BDF10C724}"/>
              </a:ext>
            </a:extLst>
          </p:cNvPr>
          <p:cNvSpPr txBox="1">
            <a:spLocks noChangeArrowheads="1"/>
          </p:cNvSpPr>
          <p:nvPr/>
        </p:nvSpPr>
        <p:spPr bwMode="auto">
          <a:xfrm>
            <a:off x="5435600" y="5949950"/>
            <a:ext cx="31686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latin typeface="Times New Roman" panose="02020603050405020304" pitchFamily="18" charset="0"/>
              </a:rPr>
              <a:t>　　　　　　</a:t>
            </a:r>
            <a:r>
              <a:rPr lang="ja-JP" altLang="en-US" sz="2200">
                <a:solidFill>
                  <a:schemeClr val="bg1"/>
                </a:solidFill>
                <a:latin typeface="Times New Roman" panose="02020603050405020304" pitchFamily="18" charset="0"/>
              </a:rPr>
              <a:t>　計１２単位　</a:t>
            </a:r>
            <a:endParaRPr lang="en-US" altLang="ja-JP" sz="2200">
              <a:solidFill>
                <a:schemeClr val="bg1"/>
              </a:solidFill>
              <a:latin typeface="Times New Roman" panose="02020603050405020304" pitchFamily="18" charset="0"/>
            </a:endParaRPr>
          </a:p>
          <a:p>
            <a:pPr eaLnBrk="1" hangingPunct="1">
              <a:spcBef>
                <a:spcPct val="0"/>
              </a:spcBef>
              <a:buFontTx/>
              <a:buNone/>
            </a:pPr>
            <a:r>
              <a:rPr lang="ja-JP" altLang="en-US" sz="2200">
                <a:solidFill>
                  <a:schemeClr val="bg1"/>
                </a:solidFill>
                <a:latin typeface="Times New Roman" panose="02020603050405020304" pitchFamily="18" charset="0"/>
              </a:rPr>
              <a:t>　　　　　　　　（６科目）</a:t>
            </a:r>
          </a:p>
        </p:txBody>
      </p:sp>
      <p:sp>
        <p:nvSpPr>
          <p:cNvPr id="11" name="円/楕円 10">
            <a:extLst>
              <a:ext uri="{FF2B5EF4-FFF2-40B4-BE49-F238E27FC236}">
                <a16:creationId xmlns:a16="http://schemas.microsoft.com/office/drawing/2014/main" id="{A6F61A91-3950-417A-A39D-8AA82961B148}"/>
              </a:ext>
            </a:extLst>
          </p:cNvPr>
          <p:cNvSpPr>
            <a:spLocks noChangeArrowheads="1"/>
          </p:cNvSpPr>
          <p:nvPr/>
        </p:nvSpPr>
        <p:spPr bwMode="auto">
          <a:xfrm>
            <a:off x="611188" y="333375"/>
            <a:ext cx="2232025" cy="2232025"/>
          </a:xfrm>
          <a:prstGeom prst="ellipse">
            <a:avLst/>
          </a:prstGeom>
          <a:solidFill>
            <a:srgbClr val="FF6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defRPr/>
            </a:pPr>
            <a:r>
              <a:rPr lang="en-US" altLang="ja-JP" dirty="0">
                <a:solidFill>
                  <a:schemeClr val="lt1"/>
                </a:solidFill>
                <a:latin typeface="+mn-lt"/>
                <a:ea typeface="+mn-ea"/>
              </a:rPr>
              <a:t>2</a:t>
            </a:r>
            <a:r>
              <a:rPr lang="ja-JP" altLang="en-US" dirty="0">
                <a:solidFill>
                  <a:schemeClr val="lt1"/>
                </a:solidFill>
                <a:latin typeface="+mn-lt"/>
                <a:ea typeface="+mn-ea"/>
              </a:rPr>
              <a:t>年次</a:t>
            </a:r>
            <a:endParaRPr lang="en-US" altLang="ja-JP" dirty="0">
              <a:solidFill>
                <a:schemeClr val="lt1"/>
              </a:solidFill>
              <a:latin typeface="+mn-lt"/>
              <a:ea typeface="+mn-ea"/>
            </a:endParaRPr>
          </a:p>
          <a:p>
            <a:pPr algn="ctr" eaLnBrk="1" hangingPunct="1">
              <a:defRPr/>
            </a:pPr>
            <a:endParaRPr lang="en-US" altLang="ja-JP" dirty="0">
              <a:solidFill>
                <a:schemeClr val="lt1"/>
              </a:solidFill>
              <a:latin typeface="+mn-lt"/>
              <a:ea typeface="+mn-ea"/>
            </a:endParaRPr>
          </a:p>
          <a:p>
            <a:pPr algn="ctr" eaLnBrk="1" hangingPunct="1">
              <a:defRPr/>
            </a:pPr>
            <a:r>
              <a:rPr lang="en-US" altLang="ja-JP" dirty="0">
                <a:solidFill>
                  <a:schemeClr val="lt1"/>
                </a:solidFill>
                <a:latin typeface="+mn-lt"/>
                <a:ea typeface="+mn-ea"/>
              </a:rPr>
              <a:t>4</a:t>
            </a:r>
            <a:r>
              <a:rPr lang="ja-JP" altLang="en-US" dirty="0">
                <a:solidFill>
                  <a:schemeClr val="lt1"/>
                </a:solidFill>
                <a:latin typeface="+mn-lt"/>
                <a:ea typeface="+mn-ea"/>
              </a:rPr>
              <a:t>年次</a:t>
            </a:r>
          </a:p>
        </p:txBody>
      </p:sp>
      <p:sp>
        <p:nvSpPr>
          <p:cNvPr id="11274" name="テキスト ボックス 2">
            <a:extLst>
              <a:ext uri="{FF2B5EF4-FFF2-40B4-BE49-F238E27FC236}">
                <a16:creationId xmlns:a16="http://schemas.microsoft.com/office/drawing/2014/main" id="{F2A195DA-4884-46F3-82EF-4A1D46533F74}"/>
              </a:ext>
            </a:extLst>
          </p:cNvPr>
          <p:cNvSpPr txBox="1">
            <a:spLocks noChangeArrowheads="1"/>
          </p:cNvSpPr>
          <p:nvPr/>
        </p:nvSpPr>
        <p:spPr bwMode="auto">
          <a:xfrm>
            <a:off x="1476375" y="1268413"/>
            <a:ext cx="554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rPr>
              <a:t>〜</a:t>
            </a:r>
            <a:endParaRPr lang="ja-JP" altLang="en-US" sz="2400">
              <a:latin typeface="Times New Roman" panose="02020603050405020304" pitchFamily="18" charset="0"/>
            </a:endParaRPr>
          </a:p>
        </p:txBody>
      </p:sp>
      <p:sp>
        <p:nvSpPr>
          <p:cNvPr id="11275" name="テキスト ボックス 3">
            <a:extLst>
              <a:ext uri="{FF2B5EF4-FFF2-40B4-BE49-F238E27FC236}">
                <a16:creationId xmlns:a16="http://schemas.microsoft.com/office/drawing/2014/main" id="{B2DBC162-DFDA-460A-B827-89B146DD1BEC}"/>
              </a:ext>
            </a:extLst>
          </p:cNvPr>
          <p:cNvSpPr txBox="1">
            <a:spLocks noChangeArrowheads="1"/>
          </p:cNvSpPr>
          <p:nvPr/>
        </p:nvSpPr>
        <p:spPr bwMode="auto">
          <a:xfrm>
            <a:off x="7034213" y="2941638"/>
            <a:ext cx="1257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latin typeface="Times New Roman" panose="02020603050405020304" pitchFamily="18" charset="0"/>
              </a:rPr>
              <a:t>　</a:t>
            </a:r>
            <a:r>
              <a:rPr lang="ja-JP" altLang="en-US" sz="2200">
                <a:solidFill>
                  <a:schemeClr val="bg1"/>
                </a:solidFill>
                <a:latin typeface="Times New Roman" panose="02020603050405020304" pitchFamily="18" charset="0"/>
              </a:rPr>
              <a:t>６単位　</a:t>
            </a:r>
            <a:endParaRPr lang="en-US" altLang="ja-JP" sz="2200">
              <a:solidFill>
                <a:schemeClr val="bg1"/>
              </a:solidFill>
              <a:latin typeface="Times New Roman" panose="02020603050405020304" pitchFamily="18" charset="0"/>
            </a:endParaRPr>
          </a:p>
          <a:p>
            <a:pPr eaLnBrk="1" hangingPunct="1">
              <a:spcBef>
                <a:spcPct val="0"/>
              </a:spcBef>
              <a:buFontTx/>
              <a:buNone/>
            </a:pPr>
            <a:r>
              <a:rPr lang="ja-JP" altLang="en-US" sz="2200">
                <a:latin typeface="Times New Roman" panose="02020603050405020304" pitchFamily="18" charset="0"/>
              </a:rPr>
              <a:t>　</a:t>
            </a:r>
            <a:endParaRPr lang="ja-JP" altLang="en-US" sz="1800">
              <a:latin typeface="Times New Roman" panose="02020603050405020304" pitchFamily="18" charset="0"/>
            </a:endParaRPr>
          </a:p>
        </p:txBody>
      </p:sp>
      <p:sp>
        <p:nvSpPr>
          <p:cNvPr id="11276" name="テキスト ボックス 4">
            <a:extLst>
              <a:ext uri="{FF2B5EF4-FFF2-40B4-BE49-F238E27FC236}">
                <a16:creationId xmlns:a16="http://schemas.microsoft.com/office/drawing/2014/main" id="{BAE535B2-2486-466A-8732-CE24853F4477}"/>
              </a:ext>
            </a:extLst>
          </p:cNvPr>
          <p:cNvSpPr txBox="1">
            <a:spLocks noChangeArrowheads="1"/>
          </p:cNvSpPr>
          <p:nvPr/>
        </p:nvSpPr>
        <p:spPr bwMode="auto">
          <a:xfrm>
            <a:off x="468313" y="3284538"/>
            <a:ext cx="2951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solidFill>
                  <a:schemeClr val="bg1"/>
                </a:solidFill>
                <a:latin typeface="Times New Roman" panose="02020603050405020304" pitchFamily="18" charset="0"/>
              </a:rPr>
              <a:t>Ａ群　プログラム科目</a:t>
            </a:r>
          </a:p>
        </p:txBody>
      </p:sp>
      <p:sp>
        <p:nvSpPr>
          <p:cNvPr id="6" name="右中かっこ 5">
            <a:extLst>
              <a:ext uri="{FF2B5EF4-FFF2-40B4-BE49-F238E27FC236}">
                <a16:creationId xmlns:a16="http://schemas.microsoft.com/office/drawing/2014/main" id="{0C6192B2-EF04-4D78-984A-C0AD27D8B6AC}"/>
              </a:ext>
            </a:extLst>
          </p:cNvPr>
          <p:cNvSpPr>
            <a:spLocks/>
          </p:cNvSpPr>
          <p:nvPr/>
        </p:nvSpPr>
        <p:spPr bwMode="auto">
          <a:xfrm>
            <a:off x="6981825" y="4003675"/>
            <a:ext cx="288925" cy="1657350"/>
          </a:xfrm>
          <a:prstGeom prst="rightBrace">
            <a:avLst>
              <a:gd name="adj1" fmla="val 8337"/>
              <a:gd name="adj2" fmla="val 50000"/>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sz="2200">
              <a:latin typeface="+mn-lt"/>
              <a:ea typeface="+mn-ea"/>
            </a:endParaRPr>
          </a:p>
        </p:txBody>
      </p:sp>
      <p:sp>
        <p:nvSpPr>
          <p:cNvPr id="7" name="左中かっこ 6">
            <a:extLst>
              <a:ext uri="{FF2B5EF4-FFF2-40B4-BE49-F238E27FC236}">
                <a16:creationId xmlns:a16="http://schemas.microsoft.com/office/drawing/2014/main" id="{9BCD8BC3-1C09-419E-9615-312E51B65B6A}"/>
              </a:ext>
            </a:extLst>
          </p:cNvPr>
          <p:cNvSpPr>
            <a:spLocks/>
          </p:cNvSpPr>
          <p:nvPr/>
        </p:nvSpPr>
        <p:spPr bwMode="auto">
          <a:xfrm>
            <a:off x="3060700" y="3011488"/>
            <a:ext cx="358775" cy="2128837"/>
          </a:xfrm>
          <a:prstGeom prst="leftBrace">
            <a:avLst>
              <a:gd name="adj1" fmla="val 8330"/>
              <a:gd name="adj2" fmla="val 50000"/>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sz="2200">
              <a:latin typeface="+mn-lt"/>
              <a:ea typeface="+mn-ea"/>
            </a:endParaRPr>
          </a:p>
        </p:txBody>
      </p:sp>
      <p:cxnSp>
        <p:nvCxnSpPr>
          <p:cNvPr id="9" name="直線コネクタ 8">
            <a:extLst>
              <a:ext uri="{FF2B5EF4-FFF2-40B4-BE49-F238E27FC236}">
                <a16:creationId xmlns:a16="http://schemas.microsoft.com/office/drawing/2014/main" id="{71F8B894-A045-4603-975D-9803D98EB043}"/>
              </a:ext>
            </a:extLst>
          </p:cNvPr>
          <p:cNvCxnSpPr>
            <a:cxnSpLocks noChangeShapeType="1"/>
          </p:cNvCxnSpPr>
          <p:nvPr/>
        </p:nvCxnSpPr>
        <p:spPr bwMode="auto">
          <a:xfrm>
            <a:off x="6446838" y="3146425"/>
            <a:ext cx="819150" cy="0"/>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4B379BE-335F-4545-9D4D-ED7C324556AB}"/>
              </a:ext>
            </a:extLst>
          </p:cNvPr>
          <p:cNvSpPr>
            <a:spLocks noGrp="1"/>
          </p:cNvSpPr>
          <p:nvPr>
            <p:ph type="title"/>
          </p:nvPr>
        </p:nvSpPr>
        <p:spPr>
          <a:xfrm>
            <a:off x="1476375" y="1160463"/>
            <a:ext cx="6624638" cy="719137"/>
          </a:xfrm>
          <a:solidFill>
            <a:srgbClr val="FF6600"/>
          </a:solidFill>
        </p:spPr>
        <p:txBody>
          <a:bodyPr/>
          <a:lstStyle/>
          <a:p>
            <a:pPr>
              <a:defRPr/>
            </a:pPr>
            <a:r>
              <a:rPr lang="en-US" altLang="ja-JP" dirty="0">
                <a:solidFill>
                  <a:schemeClr val="tx1"/>
                </a:solidFill>
              </a:rPr>
              <a:t>    </a:t>
            </a:r>
            <a:r>
              <a:rPr lang="ja-JP" altLang="en-US" dirty="0">
                <a:solidFill>
                  <a:schemeClr val="tx1"/>
                </a:solidFill>
              </a:rPr>
              <a:t>　プロジェクト・ゼミ</a:t>
            </a:r>
          </a:p>
        </p:txBody>
      </p:sp>
      <p:sp>
        <p:nvSpPr>
          <p:cNvPr id="3" name="円/楕円 2">
            <a:extLst>
              <a:ext uri="{FF2B5EF4-FFF2-40B4-BE49-F238E27FC236}">
                <a16:creationId xmlns:a16="http://schemas.microsoft.com/office/drawing/2014/main" id="{7191123A-BA91-4536-AA89-F2B475EF3681}"/>
              </a:ext>
            </a:extLst>
          </p:cNvPr>
          <p:cNvSpPr>
            <a:spLocks noChangeArrowheads="1"/>
          </p:cNvSpPr>
          <p:nvPr/>
        </p:nvSpPr>
        <p:spPr bwMode="auto">
          <a:xfrm>
            <a:off x="611188" y="404813"/>
            <a:ext cx="2232025" cy="2232025"/>
          </a:xfrm>
          <a:prstGeom prst="ellipse">
            <a:avLst/>
          </a:prstGeom>
          <a:solidFill>
            <a:srgbClr val="FF6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defRPr/>
            </a:pPr>
            <a:r>
              <a:rPr lang="en-US" altLang="ja-JP" dirty="0">
                <a:solidFill>
                  <a:schemeClr val="lt1"/>
                </a:solidFill>
                <a:latin typeface="+mn-lt"/>
                <a:ea typeface="+mn-ea"/>
              </a:rPr>
              <a:t>3 or 4</a:t>
            </a:r>
            <a:r>
              <a:rPr lang="ja-JP" altLang="en-US" dirty="0">
                <a:solidFill>
                  <a:schemeClr val="lt1"/>
                </a:solidFill>
                <a:latin typeface="+mn-lt"/>
                <a:ea typeface="+mn-ea"/>
              </a:rPr>
              <a:t>年次</a:t>
            </a:r>
            <a:endParaRPr lang="en-US" altLang="ja-JP" dirty="0">
              <a:solidFill>
                <a:schemeClr val="lt1"/>
              </a:solidFill>
              <a:latin typeface="+mn-lt"/>
              <a:ea typeface="+mn-ea"/>
            </a:endParaRPr>
          </a:p>
          <a:p>
            <a:pPr algn="ctr" eaLnBrk="1" hangingPunct="1">
              <a:defRPr/>
            </a:pPr>
            <a:r>
              <a:rPr lang="ja-JP" altLang="en-US" dirty="0">
                <a:solidFill>
                  <a:schemeClr val="lt1"/>
                </a:solidFill>
                <a:latin typeface="+mn-lt"/>
                <a:ea typeface="+mn-ea"/>
              </a:rPr>
              <a:t>の</a:t>
            </a:r>
            <a:endParaRPr lang="en-US" altLang="ja-JP" dirty="0">
              <a:solidFill>
                <a:schemeClr val="lt1"/>
              </a:solidFill>
              <a:latin typeface="+mn-lt"/>
              <a:ea typeface="+mn-ea"/>
            </a:endParaRPr>
          </a:p>
          <a:p>
            <a:pPr algn="ctr" eaLnBrk="1" hangingPunct="1">
              <a:defRPr/>
            </a:pPr>
            <a:r>
              <a:rPr lang="ja-JP" altLang="en-US" dirty="0">
                <a:solidFill>
                  <a:schemeClr val="lt1"/>
                </a:solidFill>
                <a:latin typeface="+mn-lt"/>
                <a:ea typeface="+mn-ea"/>
              </a:rPr>
              <a:t>春 </a:t>
            </a:r>
            <a:r>
              <a:rPr lang="en-US" altLang="ja-JP" dirty="0">
                <a:solidFill>
                  <a:schemeClr val="lt1"/>
                </a:solidFill>
                <a:latin typeface="+mn-lt"/>
                <a:ea typeface="+mn-ea"/>
              </a:rPr>
              <a:t>or </a:t>
            </a:r>
            <a:r>
              <a:rPr lang="ja-JP" altLang="en-US" dirty="0">
                <a:solidFill>
                  <a:schemeClr val="lt1"/>
                </a:solidFill>
                <a:latin typeface="+mn-lt"/>
                <a:ea typeface="+mn-ea"/>
              </a:rPr>
              <a:t>秋</a:t>
            </a:r>
          </a:p>
        </p:txBody>
      </p:sp>
      <p:sp>
        <p:nvSpPr>
          <p:cNvPr id="7172" name="正方形/長方形 4">
            <a:extLst>
              <a:ext uri="{FF2B5EF4-FFF2-40B4-BE49-F238E27FC236}">
                <a16:creationId xmlns:a16="http://schemas.microsoft.com/office/drawing/2014/main" id="{307B7A7C-F261-4DE6-9AB4-A89DA333D3CD}"/>
              </a:ext>
            </a:extLst>
          </p:cNvPr>
          <p:cNvSpPr>
            <a:spLocks noChangeArrowheads="1"/>
          </p:cNvSpPr>
          <p:nvPr/>
        </p:nvSpPr>
        <p:spPr bwMode="auto">
          <a:xfrm>
            <a:off x="1476375" y="2636838"/>
            <a:ext cx="70564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Calibri" panose="020F0502020204030204" pitchFamily="34" charset="0"/>
              </a:rPr>
              <a:t>　　　　　　　　</a:t>
            </a:r>
            <a:r>
              <a:rPr lang="ja-JP" altLang="en-US" sz="3600" dirty="0">
                <a:solidFill>
                  <a:schemeClr val="bg1"/>
                </a:solidFill>
                <a:latin typeface="Calibri" panose="020F0502020204030204" pitchFamily="34" charset="0"/>
              </a:rPr>
              <a:t>履　修　条　件</a:t>
            </a:r>
            <a:endParaRPr lang="en-US" altLang="ja-JP" sz="3600" dirty="0">
              <a:solidFill>
                <a:schemeClr val="bg1"/>
              </a:solidFill>
              <a:latin typeface="Calibri" panose="020F0502020204030204" pitchFamily="34" charset="0"/>
            </a:endParaRPr>
          </a:p>
          <a:p>
            <a:pPr eaLnBrk="1" hangingPunct="1">
              <a:spcBef>
                <a:spcPct val="0"/>
              </a:spcBef>
              <a:buFontTx/>
              <a:buNone/>
            </a:pPr>
            <a:endParaRPr lang="en-US" altLang="ja-JP" sz="2800" dirty="0">
              <a:solidFill>
                <a:schemeClr val="bg1"/>
              </a:solidFill>
              <a:latin typeface="Calibri" panose="020F0502020204030204" pitchFamily="34" charset="0"/>
            </a:endParaRPr>
          </a:p>
          <a:p>
            <a:pPr eaLnBrk="1" hangingPunct="1">
              <a:spcBef>
                <a:spcPct val="0"/>
              </a:spcBef>
              <a:buFontTx/>
              <a:buNone/>
            </a:pPr>
            <a:r>
              <a:rPr lang="en-US" altLang="ja-JP" sz="2800" dirty="0">
                <a:solidFill>
                  <a:schemeClr val="bg1"/>
                </a:solidFill>
                <a:latin typeface="Calibri" panose="020F0502020204030204" pitchFamily="34" charset="0"/>
              </a:rPr>
              <a:t>①</a:t>
            </a:r>
            <a:r>
              <a:rPr lang="ja-JP" altLang="en-US" sz="2800" dirty="0">
                <a:solidFill>
                  <a:schemeClr val="bg1"/>
                </a:solidFill>
                <a:latin typeface="Calibri" panose="020F0502020204030204" pitchFamily="34" charset="0"/>
              </a:rPr>
              <a:t>　</a:t>
            </a:r>
            <a:r>
              <a:rPr lang="en-US" altLang="ja-JP" sz="2800" dirty="0">
                <a:solidFill>
                  <a:schemeClr val="bg1"/>
                </a:solidFill>
                <a:latin typeface="Calibri" panose="020F0502020204030204" pitchFamily="34" charset="0"/>
              </a:rPr>
              <a:t>3</a:t>
            </a:r>
            <a:r>
              <a:rPr lang="ja-JP" altLang="en-US" sz="2800" dirty="0">
                <a:solidFill>
                  <a:schemeClr val="bg1"/>
                </a:solidFill>
                <a:latin typeface="Calibri" panose="020F0502020204030204" pitchFamily="34" charset="0"/>
              </a:rPr>
              <a:t>年次以上であること</a:t>
            </a:r>
            <a:endParaRPr lang="en-US" altLang="ja-JP" sz="2800" dirty="0">
              <a:solidFill>
                <a:schemeClr val="bg1"/>
              </a:solidFill>
              <a:latin typeface="Calibri" panose="020F0502020204030204" pitchFamily="34" charset="0"/>
            </a:endParaRPr>
          </a:p>
          <a:p>
            <a:pPr eaLnBrk="1" hangingPunct="1">
              <a:spcBef>
                <a:spcPct val="0"/>
              </a:spcBef>
              <a:buFontTx/>
              <a:buNone/>
            </a:pPr>
            <a:r>
              <a:rPr lang="en-US" altLang="ja-JP" sz="2800" dirty="0">
                <a:solidFill>
                  <a:schemeClr val="bg1"/>
                </a:solidFill>
                <a:latin typeface="Calibri" panose="020F0502020204030204" pitchFamily="34" charset="0"/>
              </a:rPr>
              <a:t>②</a:t>
            </a:r>
            <a:r>
              <a:rPr lang="ja-JP" altLang="en-US" sz="2800" dirty="0">
                <a:solidFill>
                  <a:schemeClr val="bg1"/>
                </a:solidFill>
                <a:latin typeface="Calibri" panose="020F0502020204030204" pitchFamily="34" charset="0"/>
              </a:rPr>
              <a:t>　</a:t>
            </a:r>
            <a:r>
              <a:rPr lang="en-US" altLang="ja-JP" sz="2800" dirty="0">
                <a:solidFill>
                  <a:schemeClr val="bg1"/>
                </a:solidFill>
                <a:latin typeface="Calibri" panose="020F0502020204030204" pitchFamily="34" charset="0"/>
              </a:rPr>
              <a:t>2</a:t>
            </a:r>
            <a:r>
              <a:rPr lang="ja-JP" altLang="en-US" sz="2800" dirty="0">
                <a:solidFill>
                  <a:schemeClr val="bg1"/>
                </a:solidFill>
                <a:latin typeface="Calibri" panose="020F0502020204030204" pitchFamily="34" charset="0"/>
              </a:rPr>
              <a:t>年次末までに「共通基礎科目」（４単位）</a:t>
            </a:r>
            <a:endParaRPr lang="en-US" altLang="ja-JP" sz="2800" dirty="0">
              <a:solidFill>
                <a:schemeClr val="bg1"/>
              </a:solidFill>
              <a:latin typeface="Calibri" panose="020F0502020204030204" pitchFamily="34" charset="0"/>
            </a:endParaRPr>
          </a:p>
          <a:p>
            <a:pPr eaLnBrk="1" hangingPunct="1">
              <a:spcBef>
                <a:spcPct val="0"/>
              </a:spcBef>
              <a:buFontTx/>
              <a:buNone/>
            </a:pPr>
            <a:r>
              <a:rPr lang="ja-JP" altLang="en-US" sz="2800" dirty="0">
                <a:solidFill>
                  <a:schemeClr val="bg1"/>
                </a:solidFill>
                <a:latin typeface="Calibri" panose="020F0502020204030204" pitchFamily="34" charset="0"/>
              </a:rPr>
              <a:t>　　　を修得済み（見込み）であること</a:t>
            </a:r>
            <a:endParaRPr lang="en-US" altLang="ja-JP" sz="2800" dirty="0">
              <a:solidFill>
                <a:schemeClr val="bg1"/>
              </a:solidFill>
              <a:latin typeface="Calibri" panose="020F0502020204030204" pitchFamily="34" charset="0"/>
            </a:endParaRPr>
          </a:p>
          <a:p>
            <a:pPr eaLnBrk="1" hangingPunct="1">
              <a:spcBef>
                <a:spcPct val="0"/>
              </a:spcBef>
              <a:buFontTx/>
              <a:buNone/>
            </a:pPr>
            <a:r>
              <a:rPr lang="en-US" altLang="ja-JP" sz="2800" dirty="0">
                <a:solidFill>
                  <a:schemeClr val="bg1"/>
                </a:solidFill>
                <a:latin typeface="Calibri" panose="020F0502020204030204" pitchFamily="34" charset="0"/>
              </a:rPr>
              <a:t>③</a:t>
            </a:r>
            <a:r>
              <a:rPr lang="ja-JP" altLang="en-US" sz="2800" dirty="0">
                <a:solidFill>
                  <a:schemeClr val="bg1"/>
                </a:solidFill>
                <a:latin typeface="Calibri" panose="020F0502020204030204" pitchFamily="34" charset="0"/>
              </a:rPr>
              <a:t>　申請時のＧＰＡ（すべての成績の平均）</a:t>
            </a:r>
            <a:endParaRPr lang="en-US" altLang="ja-JP" sz="2800" dirty="0">
              <a:solidFill>
                <a:schemeClr val="bg1"/>
              </a:solidFill>
              <a:latin typeface="Calibri" panose="020F0502020204030204" pitchFamily="34" charset="0"/>
            </a:endParaRPr>
          </a:p>
          <a:p>
            <a:pPr eaLnBrk="1" hangingPunct="1">
              <a:spcBef>
                <a:spcPct val="0"/>
              </a:spcBef>
              <a:buFontTx/>
              <a:buNone/>
            </a:pPr>
            <a:r>
              <a:rPr lang="ja-JP" altLang="en-US" sz="2800" dirty="0">
                <a:solidFill>
                  <a:schemeClr val="bg1"/>
                </a:solidFill>
                <a:latin typeface="Calibri" panose="020F0502020204030204" pitchFamily="34" charset="0"/>
              </a:rPr>
              <a:t>　　　が</a:t>
            </a:r>
            <a:r>
              <a:rPr lang="en-US" altLang="ja-JP" sz="2800" dirty="0">
                <a:solidFill>
                  <a:schemeClr val="bg1"/>
                </a:solidFill>
                <a:latin typeface="Calibri" panose="020F0502020204030204" pitchFamily="34" charset="0"/>
              </a:rPr>
              <a:t>2.5</a:t>
            </a:r>
            <a:r>
              <a:rPr lang="ja-JP" altLang="en-US" sz="2800" dirty="0">
                <a:solidFill>
                  <a:schemeClr val="bg1"/>
                </a:solidFill>
                <a:latin typeface="Calibri" panose="020F0502020204030204" pitchFamily="34" charset="0"/>
              </a:rPr>
              <a:t>以上であること</a:t>
            </a:r>
            <a:endParaRPr lang="en-US" altLang="ja-JP" sz="2800" dirty="0">
              <a:solidFill>
                <a:schemeClr val="bg1"/>
              </a:solidFill>
              <a:latin typeface="Calibri" panose="020F0502020204030204" pitchFamily="34" charset="0"/>
            </a:endParaRPr>
          </a:p>
          <a:p>
            <a:pPr eaLnBrk="1" hangingPunct="1">
              <a:spcBef>
                <a:spcPct val="0"/>
              </a:spcBef>
              <a:buFontTx/>
              <a:buNone/>
            </a:pPr>
            <a:r>
              <a:rPr lang="en-US" altLang="ja-JP" sz="2800" dirty="0">
                <a:solidFill>
                  <a:schemeClr val="bg1"/>
                </a:solidFill>
                <a:latin typeface="Calibri" panose="020F0502020204030204" pitchFamily="34" charset="0"/>
              </a:rPr>
              <a:t>④</a:t>
            </a:r>
            <a:r>
              <a:rPr lang="ja-JP" altLang="en-US" sz="2800" dirty="0">
                <a:solidFill>
                  <a:schemeClr val="bg1"/>
                </a:solidFill>
                <a:latin typeface="Calibri" panose="020F0502020204030204" pitchFamily="34" charset="0"/>
              </a:rPr>
              <a:t>　書類審査（</a:t>
            </a:r>
            <a:r>
              <a:rPr lang="en-US" altLang="ja-JP" sz="2800" dirty="0">
                <a:solidFill>
                  <a:schemeClr val="bg1"/>
                </a:solidFill>
                <a:latin typeface="Calibri" panose="020F0502020204030204" pitchFamily="34" charset="0"/>
              </a:rPr>
              <a:t>1</a:t>
            </a:r>
            <a:r>
              <a:rPr lang="ja-JP" altLang="en-US" sz="2800" dirty="0">
                <a:solidFill>
                  <a:schemeClr val="bg1"/>
                </a:solidFill>
                <a:latin typeface="Calibri" panose="020F0502020204030204" pitchFamily="34" charset="0"/>
              </a:rPr>
              <a:t>月・</a:t>
            </a:r>
            <a:r>
              <a:rPr lang="en-US" altLang="ja-JP" sz="2800" dirty="0">
                <a:solidFill>
                  <a:schemeClr val="bg1"/>
                </a:solidFill>
                <a:latin typeface="Calibri" panose="020F0502020204030204" pitchFamily="34" charset="0"/>
              </a:rPr>
              <a:t>6</a:t>
            </a:r>
            <a:r>
              <a:rPr lang="ja-JP" altLang="en-US" sz="2800" dirty="0">
                <a:solidFill>
                  <a:schemeClr val="bg1"/>
                </a:solidFill>
                <a:latin typeface="Calibri" panose="020F0502020204030204" pitchFamily="34" charset="0"/>
              </a:rPr>
              <a:t>月募集）を通っていること</a:t>
            </a:r>
            <a:endParaRPr lang="en-US" altLang="ja-JP"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1000"/>
                                        <p:tgtEl>
                                          <p:spTgt spid="7172">
                                            <p:txEl>
                                              <p:pRg st="0" end="0"/>
                                            </p:txEl>
                                          </p:spTgt>
                                        </p:tgtEl>
                                      </p:cBhvr>
                                    </p:animEffect>
                                    <p:anim calcmode="lin" valueType="num">
                                      <p:cBhvr>
                                        <p:cTn id="8" dur="1000" fill="hold"/>
                                        <p:tgtEl>
                                          <p:spTgt spid="71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2">
                                            <p:txEl>
                                              <p:pRg st="2" end="2"/>
                                            </p:txEl>
                                          </p:spTgt>
                                        </p:tgtEl>
                                        <p:attrNameLst>
                                          <p:attrName>style.visibility</p:attrName>
                                        </p:attrNameLst>
                                      </p:cBhvr>
                                      <p:to>
                                        <p:strVal val="visible"/>
                                      </p:to>
                                    </p:set>
                                    <p:animEffect transition="in" filter="fade">
                                      <p:cBhvr>
                                        <p:cTn id="14" dur="1000"/>
                                        <p:tgtEl>
                                          <p:spTgt spid="7172">
                                            <p:txEl>
                                              <p:pRg st="2" end="2"/>
                                            </p:txEl>
                                          </p:spTgt>
                                        </p:tgtEl>
                                      </p:cBhvr>
                                    </p:animEffect>
                                    <p:anim calcmode="lin" valueType="num">
                                      <p:cBhvr>
                                        <p:cTn id="15" dur="1000" fill="hold"/>
                                        <p:tgtEl>
                                          <p:spTgt spid="717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xEl>
                                              <p:pRg st="3" end="3"/>
                                            </p:txEl>
                                          </p:spTgt>
                                        </p:tgtEl>
                                        <p:attrNameLst>
                                          <p:attrName>style.visibility</p:attrName>
                                        </p:attrNameLst>
                                      </p:cBhvr>
                                      <p:to>
                                        <p:strVal val="visible"/>
                                      </p:to>
                                    </p:set>
                                    <p:animEffect transition="in" filter="fade">
                                      <p:cBhvr>
                                        <p:cTn id="21" dur="1000"/>
                                        <p:tgtEl>
                                          <p:spTgt spid="7172">
                                            <p:txEl>
                                              <p:pRg st="3" end="3"/>
                                            </p:txEl>
                                          </p:spTgt>
                                        </p:tgtEl>
                                      </p:cBhvr>
                                    </p:animEffect>
                                    <p:anim calcmode="lin" valueType="num">
                                      <p:cBhvr>
                                        <p:cTn id="22" dur="1000" fill="hold"/>
                                        <p:tgtEl>
                                          <p:spTgt spid="717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172">
                                            <p:txEl>
                                              <p:pRg st="4" end="4"/>
                                            </p:txEl>
                                          </p:spTgt>
                                        </p:tgtEl>
                                        <p:attrNameLst>
                                          <p:attrName>style.visibility</p:attrName>
                                        </p:attrNameLst>
                                      </p:cBhvr>
                                      <p:to>
                                        <p:strVal val="visible"/>
                                      </p:to>
                                    </p:set>
                                    <p:animEffect transition="in" filter="fade">
                                      <p:cBhvr>
                                        <p:cTn id="26" dur="1000"/>
                                        <p:tgtEl>
                                          <p:spTgt spid="7172">
                                            <p:txEl>
                                              <p:pRg st="4" end="4"/>
                                            </p:txEl>
                                          </p:spTgt>
                                        </p:tgtEl>
                                      </p:cBhvr>
                                    </p:animEffect>
                                    <p:anim calcmode="lin" valueType="num">
                                      <p:cBhvr>
                                        <p:cTn id="27" dur="1000" fill="hold"/>
                                        <p:tgtEl>
                                          <p:spTgt spid="717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1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7172">
                                            <p:txEl>
                                              <p:pRg st="5" end="5"/>
                                            </p:txEl>
                                          </p:spTgt>
                                        </p:tgtEl>
                                        <p:attrNameLst>
                                          <p:attrName>style.visibility</p:attrName>
                                        </p:attrNameLst>
                                      </p:cBhvr>
                                      <p:to>
                                        <p:strVal val="visible"/>
                                      </p:to>
                                    </p:set>
                                    <p:animEffect transition="in" filter="fade">
                                      <p:cBhvr>
                                        <p:cTn id="33" dur="1000"/>
                                        <p:tgtEl>
                                          <p:spTgt spid="7172">
                                            <p:txEl>
                                              <p:pRg st="5" end="5"/>
                                            </p:txEl>
                                          </p:spTgt>
                                        </p:tgtEl>
                                      </p:cBhvr>
                                    </p:animEffect>
                                    <p:anim calcmode="lin" valueType="num">
                                      <p:cBhvr>
                                        <p:cTn id="34" dur="1000" fill="hold"/>
                                        <p:tgtEl>
                                          <p:spTgt spid="717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717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172">
                                            <p:txEl>
                                              <p:pRg st="6" end="6"/>
                                            </p:txEl>
                                          </p:spTgt>
                                        </p:tgtEl>
                                        <p:attrNameLst>
                                          <p:attrName>style.visibility</p:attrName>
                                        </p:attrNameLst>
                                      </p:cBhvr>
                                      <p:to>
                                        <p:strVal val="visible"/>
                                      </p:to>
                                    </p:set>
                                    <p:animEffect transition="in" filter="fade">
                                      <p:cBhvr>
                                        <p:cTn id="38" dur="1000"/>
                                        <p:tgtEl>
                                          <p:spTgt spid="7172">
                                            <p:txEl>
                                              <p:pRg st="6" end="6"/>
                                            </p:txEl>
                                          </p:spTgt>
                                        </p:tgtEl>
                                      </p:cBhvr>
                                    </p:animEffect>
                                    <p:anim calcmode="lin" valueType="num">
                                      <p:cBhvr>
                                        <p:cTn id="39" dur="1000" fill="hold"/>
                                        <p:tgtEl>
                                          <p:spTgt spid="717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717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7172">
                                            <p:txEl>
                                              <p:pRg st="7" end="7"/>
                                            </p:txEl>
                                          </p:spTgt>
                                        </p:tgtEl>
                                        <p:attrNameLst>
                                          <p:attrName>style.visibility</p:attrName>
                                        </p:attrNameLst>
                                      </p:cBhvr>
                                      <p:to>
                                        <p:strVal val="visible"/>
                                      </p:to>
                                    </p:set>
                                    <p:animEffect transition="in" filter="fade">
                                      <p:cBhvr>
                                        <p:cTn id="45" dur="1000"/>
                                        <p:tgtEl>
                                          <p:spTgt spid="7172">
                                            <p:txEl>
                                              <p:pRg st="7" end="7"/>
                                            </p:txEl>
                                          </p:spTgt>
                                        </p:tgtEl>
                                      </p:cBhvr>
                                    </p:animEffect>
                                    <p:anim calcmode="lin" valueType="num">
                                      <p:cBhvr>
                                        <p:cTn id="46" dur="1000" fill="hold"/>
                                        <p:tgtEl>
                                          <p:spTgt spid="717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717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AA478-2E78-4CBB-BEE0-B863B62F4F26}"/>
              </a:ext>
            </a:extLst>
          </p:cNvPr>
          <p:cNvSpPr>
            <a:spLocks noGrp="1"/>
          </p:cNvSpPr>
          <p:nvPr>
            <p:ph type="title"/>
          </p:nvPr>
        </p:nvSpPr>
        <p:spPr>
          <a:xfrm>
            <a:off x="677863" y="274638"/>
            <a:ext cx="7788275" cy="922337"/>
          </a:xfrm>
          <a:solidFill>
            <a:srgbClr val="FF6600"/>
          </a:solidFill>
        </p:spPr>
        <p:txBody>
          <a:bodyPr/>
          <a:lstStyle/>
          <a:p>
            <a:pPr>
              <a:defRPr/>
            </a:pPr>
            <a:r>
              <a:rPr lang="ja-JP" altLang="en-US" dirty="0">
                <a:solidFill>
                  <a:schemeClr val="tx1"/>
                </a:solidFill>
              </a:rPr>
              <a:t>プロジェクト・ゼミの申請方法</a:t>
            </a:r>
          </a:p>
        </p:txBody>
      </p:sp>
      <p:sp>
        <p:nvSpPr>
          <p:cNvPr id="4" name="コンテンツ プレースホルダー 3">
            <a:extLst>
              <a:ext uri="{FF2B5EF4-FFF2-40B4-BE49-F238E27FC236}">
                <a16:creationId xmlns:a16="http://schemas.microsoft.com/office/drawing/2014/main" id="{83807731-5AD2-48F7-A3D1-A183A2F51FFE}"/>
              </a:ext>
            </a:extLst>
          </p:cNvPr>
          <p:cNvSpPr>
            <a:spLocks noGrp="1"/>
          </p:cNvSpPr>
          <p:nvPr>
            <p:ph idx="1"/>
          </p:nvPr>
        </p:nvSpPr>
        <p:spPr/>
        <p:txBody>
          <a:bodyPr/>
          <a:lstStyle/>
          <a:p>
            <a:pPr marL="0" indent="0">
              <a:buFontTx/>
              <a:buNone/>
              <a:defRPr/>
            </a:pPr>
            <a:r>
              <a:rPr lang="ja-JP" altLang="en-US" sz="2800" dirty="0">
                <a:solidFill>
                  <a:schemeClr val="bg1"/>
                </a:solidFill>
              </a:rPr>
              <a:t>・秋ゼミは</a:t>
            </a:r>
            <a:r>
              <a:rPr lang="en-US" altLang="ja-JP" sz="2800" dirty="0">
                <a:solidFill>
                  <a:schemeClr val="bg1"/>
                </a:solidFill>
              </a:rPr>
              <a:t>6</a:t>
            </a:r>
            <a:r>
              <a:rPr lang="ja-JP" altLang="en-US" sz="2800" dirty="0">
                <a:solidFill>
                  <a:schemeClr val="bg1"/>
                </a:solidFill>
              </a:rPr>
              <a:t>月上旬、春ゼミは</a:t>
            </a:r>
            <a:r>
              <a:rPr lang="en-US" altLang="ja-JP" sz="2800" dirty="0">
                <a:solidFill>
                  <a:schemeClr val="bg1"/>
                </a:solidFill>
              </a:rPr>
              <a:t>1</a:t>
            </a:r>
            <a:r>
              <a:rPr lang="ja-JP" altLang="en-US" sz="2800" dirty="0">
                <a:solidFill>
                  <a:schemeClr val="bg1"/>
                </a:solidFill>
              </a:rPr>
              <a:t>月下旬に</a:t>
            </a:r>
            <a:endParaRPr lang="en-US" altLang="ja-JP" sz="2800" dirty="0">
              <a:solidFill>
                <a:schemeClr val="bg1"/>
              </a:solidFill>
            </a:endParaRPr>
          </a:p>
          <a:p>
            <a:pPr marL="0" indent="0">
              <a:buFontTx/>
              <a:buNone/>
              <a:defRPr/>
            </a:pPr>
            <a:r>
              <a:rPr lang="ja-JP" altLang="en-US" sz="2800" dirty="0">
                <a:solidFill>
                  <a:schemeClr val="bg1"/>
                </a:solidFill>
              </a:rPr>
              <a:t>　　　募集要項公示　（文学部</a:t>
            </a:r>
            <a:r>
              <a:rPr lang="en-US" altLang="ja-JP" sz="2800" dirty="0">
                <a:solidFill>
                  <a:schemeClr val="bg1"/>
                </a:solidFill>
              </a:rPr>
              <a:t>HP</a:t>
            </a:r>
            <a:r>
              <a:rPr lang="ja-JP" altLang="en-US" sz="2800" dirty="0">
                <a:solidFill>
                  <a:schemeClr val="bg1"/>
                </a:solidFill>
              </a:rPr>
              <a:t>・ロヨラにて）予定</a:t>
            </a:r>
            <a:endParaRPr lang="en-US" altLang="ja-JP" sz="2800" dirty="0">
              <a:solidFill>
                <a:schemeClr val="bg1"/>
              </a:solidFill>
            </a:endParaRPr>
          </a:p>
          <a:p>
            <a:pPr marL="0" indent="0">
              <a:buFontTx/>
              <a:buNone/>
              <a:defRPr/>
            </a:pPr>
            <a:r>
              <a:rPr lang="ja-JP" altLang="en-US" sz="2800" dirty="0">
                <a:solidFill>
                  <a:schemeClr val="bg1"/>
                </a:solidFill>
              </a:rPr>
              <a:t>・提出締切　</a:t>
            </a:r>
            <a:endParaRPr lang="en-US" altLang="ja-JP" sz="2800" dirty="0">
              <a:solidFill>
                <a:schemeClr val="bg1"/>
              </a:solidFill>
            </a:endParaRPr>
          </a:p>
          <a:p>
            <a:pPr marL="0" indent="0">
              <a:buFontTx/>
              <a:buNone/>
              <a:defRPr/>
            </a:pPr>
            <a:r>
              <a:rPr lang="ja-JP" altLang="en-US" sz="2800" dirty="0">
                <a:solidFill>
                  <a:schemeClr val="bg1"/>
                </a:solidFill>
              </a:rPr>
              <a:t>　　</a:t>
            </a:r>
            <a:r>
              <a:rPr lang="en-US" altLang="ja-JP" sz="2800" dirty="0">
                <a:solidFill>
                  <a:schemeClr val="bg1"/>
                </a:solidFill>
              </a:rPr>
              <a:t>22</a:t>
            </a:r>
            <a:r>
              <a:rPr lang="ja-JP" altLang="en-US" sz="2800" dirty="0">
                <a:solidFill>
                  <a:schemeClr val="bg1"/>
                </a:solidFill>
              </a:rPr>
              <a:t>年度秋ゼミは</a:t>
            </a:r>
            <a:r>
              <a:rPr lang="en-US" altLang="ja-JP" sz="2800" dirty="0">
                <a:solidFill>
                  <a:schemeClr val="bg1"/>
                </a:solidFill>
              </a:rPr>
              <a:t>7</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r>
              <a:rPr lang="en-US" altLang="ja-JP" sz="2800" dirty="0">
                <a:solidFill>
                  <a:schemeClr val="bg1"/>
                </a:solidFill>
              </a:rPr>
              <a:t>22</a:t>
            </a:r>
            <a:r>
              <a:rPr lang="ja-JP" altLang="en-US" sz="2800" dirty="0">
                <a:solidFill>
                  <a:schemeClr val="bg1"/>
                </a:solidFill>
              </a:rPr>
              <a:t>年度春ゼミは</a:t>
            </a:r>
            <a:endParaRPr lang="en-US" altLang="ja-JP" sz="2800" dirty="0">
              <a:solidFill>
                <a:schemeClr val="bg1"/>
              </a:solidFill>
            </a:endParaRPr>
          </a:p>
          <a:p>
            <a:pPr marL="0" indent="0">
              <a:buFontTx/>
              <a:buNone/>
              <a:defRPr/>
            </a:pPr>
            <a:r>
              <a:rPr lang="ja-JP" altLang="en-US" sz="2800" dirty="0">
                <a:solidFill>
                  <a:schemeClr val="bg1"/>
                </a:solidFill>
              </a:rPr>
              <a:t>　　</a:t>
            </a:r>
            <a:r>
              <a:rPr lang="en-US" altLang="ja-JP" sz="2800" dirty="0">
                <a:solidFill>
                  <a:schemeClr val="bg1"/>
                </a:solidFill>
              </a:rPr>
              <a:t>23</a:t>
            </a:r>
            <a:r>
              <a:rPr lang="ja-JP" altLang="en-US" sz="2800" dirty="0">
                <a:solidFill>
                  <a:schemeClr val="bg1"/>
                </a:solidFill>
              </a:rPr>
              <a:t>年</a:t>
            </a:r>
            <a:r>
              <a:rPr lang="en-US" altLang="ja-JP" sz="2800" dirty="0">
                <a:solidFill>
                  <a:schemeClr val="bg1"/>
                </a:solidFill>
              </a:rPr>
              <a:t>2</a:t>
            </a:r>
            <a:r>
              <a:rPr lang="ja-JP" altLang="en-US" sz="2800" dirty="0">
                <a:solidFill>
                  <a:schemeClr val="bg1"/>
                </a:solidFill>
              </a:rPr>
              <a:t>月</a:t>
            </a:r>
            <a:r>
              <a:rPr lang="en-US" altLang="ja-JP" sz="2800" dirty="0">
                <a:solidFill>
                  <a:schemeClr val="bg1"/>
                </a:solidFill>
              </a:rPr>
              <a:t>28</a:t>
            </a:r>
            <a:r>
              <a:rPr lang="ja-JP" altLang="en-US" sz="2800" dirty="0">
                <a:solidFill>
                  <a:schemeClr val="bg1"/>
                </a:solidFill>
              </a:rPr>
              <a:t>日までに、文学部長室へ</a:t>
            </a:r>
            <a:endParaRPr lang="en-US" altLang="ja-JP" sz="2800" dirty="0">
              <a:solidFill>
                <a:schemeClr val="bg1"/>
              </a:solidFill>
            </a:endParaRPr>
          </a:p>
          <a:p>
            <a:pPr marL="0" indent="0">
              <a:buFontTx/>
              <a:buNone/>
              <a:defRPr/>
            </a:pPr>
            <a:r>
              <a:rPr lang="ja-JP" altLang="en-US" sz="2800" dirty="0">
                <a:solidFill>
                  <a:schemeClr val="bg1"/>
                </a:solidFill>
              </a:rPr>
              <a:t>　　　①申請用紙　　　</a:t>
            </a:r>
            <a:endParaRPr lang="en-US" altLang="ja-JP" sz="2800" dirty="0">
              <a:solidFill>
                <a:schemeClr val="bg1"/>
              </a:solidFill>
            </a:endParaRPr>
          </a:p>
          <a:p>
            <a:pPr marL="0" indent="0">
              <a:buFontTx/>
              <a:buNone/>
              <a:defRPr/>
            </a:pPr>
            <a:r>
              <a:rPr lang="ja-JP" altLang="en-US" sz="2800" dirty="0">
                <a:solidFill>
                  <a:schemeClr val="bg1"/>
                </a:solidFill>
              </a:rPr>
              <a:t>　　　②成績表　</a:t>
            </a:r>
            <a:endParaRPr lang="en-US" altLang="ja-JP" sz="2800" dirty="0">
              <a:solidFill>
                <a:schemeClr val="bg1"/>
              </a:solidFill>
            </a:endParaRPr>
          </a:p>
          <a:p>
            <a:pPr marL="0" indent="0">
              <a:buFontTx/>
              <a:buNone/>
              <a:defRPr/>
            </a:pPr>
            <a:r>
              <a:rPr lang="ja-JP" altLang="en-US" sz="2800" dirty="0">
                <a:solidFill>
                  <a:schemeClr val="bg1"/>
                </a:solidFill>
              </a:rPr>
              <a:t>　　　③自由選択科目</a:t>
            </a:r>
            <a:r>
              <a:rPr lang="en-US" altLang="ja-JP" sz="2800" dirty="0">
                <a:solidFill>
                  <a:schemeClr val="bg1"/>
                </a:solidFill>
              </a:rPr>
              <a:t>(</a:t>
            </a:r>
            <a:r>
              <a:rPr lang="ja-JP" altLang="en-US" sz="2800" dirty="0">
                <a:solidFill>
                  <a:schemeClr val="bg1"/>
                </a:solidFill>
              </a:rPr>
              <a:t>ある場合）→申請書とシラバス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1000"/>
                                        <p:tgtEl>
                                          <p:spTgt spid="4">
                                            <p:txEl>
                                              <p:pRg st="7" end="7"/>
                                            </p:txEl>
                                          </p:spTgt>
                                        </p:tgtEl>
                                      </p:cBhvr>
                                    </p:animEffect>
                                    <p:anim calcmode="lin" valueType="num">
                                      <p:cBhvr>
                                        <p:cTn id="4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556D8B-6A76-4C67-972B-B15E51BDA997}"/>
              </a:ext>
            </a:extLst>
          </p:cNvPr>
          <p:cNvSpPr>
            <a:spLocks noGrp="1"/>
          </p:cNvSpPr>
          <p:nvPr>
            <p:ph type="title"/>
          </p:nvPr>
        </p:nvSpPr>
        <p:spPr>
          <a:xfrm>
            <a:off x="606425" y="274638"/>
            <a:ext cx="7931150" cy="922337"/>
          </a:xfrm>
          <a:solidFill>
            <a:srgbClr val="FF6600"/>
          </a:solidFill>
        </p:spPr>
        <p:txBody>
          <a:bodyPr/>
          <a:lstStyle/>
          <a:p>
            <a:pPr>
              <a:defRPr/>
            </a:pPr>
            <a:r>
              <a:rPr lang="ja-JP" altLang="en-US" dirty="0">
                <a:solidFill>
                  <a:schemeClr val="tx1"/>
                </a:solidFill>
              </a:rPr>
              <a:t>プロジェクト・ゼミの履修者決定</a:t>
            </a:r>
          </a:p>
        </p:txBody>
      </p:sp>
      <p:sp>
        <p:nvSpPr>
          <p:cNvPr id="3" name="コンテンツ プレースホルダー 2">
            <a:extLst>
              <a:ext uri="{FF2B5EF4-FFF2-40B4-BE49-F238E27FC236}">
                <a16:creationId xmlns:a16="http://schemas.microsoft.com/office/drawing/2014/main" id="{EB55876E-1436-4A47-B22B-7FC73BC3782E}"/>
              </a:ext>
            </a:extLst>
          </p:cNvPr>
          <p:cNvSpPr>
            <a:spLocks noGrp="1"/>
          </p:cNvSpPr>
          <p:nvPr>
            <p:ph idx="1"/>
          </p:nvPr>
        </p:nvSpPr>
        <p:spPr/>
        <p:txBody>
          <a:bodyPr/>
          <a:lstStyle/>
          <a:p>
            <a:pPr marL="0" indent="0">
              <a:buFontTx/>
              <a:buNone/>
              <a:defRPr/>
            </a:pPr>
            <a:r>
              <a:rPr lang="ja-JP" altLang="en-US" sz="2800" dirty="0">
                <a:solidFill>
                  <a:schemeClr val="bg1"/>
                </a:solidFill>
              </a:rPr>
              <a:t>・申請書類をプログラム運営委員会で選考</a:t>
            </a:r>
            <a:endParaRPr lang="en-US" altLang="ja-JP" sz="2800" dirty="0">
              <a:solidFill>
                <a:schemeClr val="bg1"/>
              </a:solidFill>
            </a:endParaRPr>
          </a:p>
          <a:p>
            <a:pPr marL="0" indent="0">
              <a:buFontTx/>
              <a:buNone/>
              <a:defRPr/>
            </a:pPr>
            <a:r>
              <a:rPr lang="ja-JP" altLang="en-US" sz="2800" dirty="0">
                <a:solidFill>
                  <a:schemeClr val="bg1"/>
                </a:solidFill>
              </a:rPr>
              <a:t>　　　　　　　　　　　　↓</a:t>
            </a:r>
            <a:endParaRPr lang="en-US" altLang="ja-JP" sz="2800" dirty="0">
              <a:solidFill>
                <a:schemeClr val="bg1"/>
              </a:solidFill>
            </a:endParaRPr>
          </a:p>
          <a:p>
            <a:pPr marL="0" indent="0">
              <a:buFontTx/>
              <a:buNone/>
              <a:defRPr/>
            </a:pPr>
            <a:r>
              <a:rPr lang="ja-JP" altLang="en-US" sz="2800" dirty="0">
                <a:solidFill>
                  <a:schemeClr val="bg1"/>
                </a:solidFill>
              </a:rPr>
              <a:t>　</a:t>
            </a:r>
            <a:r>
              <a:rPr lang="en-US" altLang="ja-JP" sz="2800" u="sng" dirty="0">
                <a:solidFill>
                  <a:schemeClr val="bg1"/>
                </a:solidFill>
              </a:rPr>
              <a:t>8</a:t>
            </a:r>
            <a:r>
              <a:rPr lang="ja-JP" altLang="en-US" sz="2800" u="sng" dirty="0">
                <a:solidFill>
                  <a:schemeClr val="bg1"/>
                </a:solidFill>
              </a:rPr>
              <a:t>月上旬・</a:t>
            </a:r>
            <a:r>
              <a:rPr lang="en-US" altLang="ja-JP" sz="2800" u="sng" dirty="0">
                <a:solidFill>
                  <a:schemeClr val="bg1"/>
                </a:solidFill>
              </a:rPr>
              <a:t>3</a:t>
            </a:r>
            <a:r>
              <a:rPr lang="ja-JP" altLang="en-US" sz="2800" u="sng" dirty="0">
                <a:solidFill>
                  <a:schemeClr val="bg1"/>
                </a:solidFill>
              </a:rPr>
              <a:t>月上旬に</a:t>
            </a:r>
            <a:r>
              <a:rPr lang="en-US" altLang="ja-JP" sz="2800" u="sng" dirty="0">
                <a:solidFill>
                  <a:schemeClr val="bg1"/>
                </a:solidFill>
              </a:rPr>
              <a:t>LOYOLA</a:t>
            </a:r>
            <a:r>
              <a:rPr lang="ja-JP" altLang="en-US" sz="2800" u="sng" dirty="0">
                <a:solidFill>
                  <a:schemeClr val="bg1"/>
                </a:solidFill>
              </a:rPr>
              <a:t>で本人に通知</a:t>
            </a:r>
            <a:endParaRPr lang="en-US" altLang="ja-JP" sz="2800" u="sng" dirty="0">
              <a:solidFill>
                <a:schemeClr val="bg1"/>
              </a:solidFill>
            </a:endParaRPr>
          </a:p>
          <a:p>
            <a:pPr marL="0" indent="0">
              <a:buFontTx/>
              <a:buNone/>
              <a:defRPr/>
            </a:pPr>
            <a:r>
              <a:rPr lang="ja-JP" altLang="en-US" sz="2800" dirty="0">
                <a:solidFill>
                  <a:schemeClr val="bg1"/>
                </a:solidFill>
              </a:rPr>
              <a:t>　（追加・変更は</a:t>
            </a:r>
            <a:r>
              <a:rPr lang="en-US" altLang="ja-JP" sz="2800" dirty="0">
                <a:solidFill>
                  <a:schemeClr val="bg1"/>
                </a:solidFill>
              </a:rPr>
              <a:t>9</a:t>
            </a:r>
            <a:r>
              <a:rPr lang="ja-JP" altLang="en-US" sz="2800" dirty="0">
                <a:solidFill>
                  <a:schemeClr val="bg1"/>
                </a:solidFill>
              </a:rPr>
              <a:t>月中旬・</a:t>
            </a:r>
            <a:r>
              <a:rPr lang="en-US" altLang="ja-JP" sz="2800" dirty="0">
                <a:solidFill>
                  <a:schemeClr val="bg1"/>
                </a:solidFill>
              </a:rPr>
              <a:t>3</a:t>
            </a:r>
            <a:r>
              <a:rPr lang="ja-JP" altLang="en-US" sz="2800" dirty="0">
                <a:solidFill>
                  <a:schemeClr val="bg1"/>
                </a:solidFill>
              </a:rPr>
              <a:t>月下旬までに本人に通知）</a:t>
            </a:r>
            <a:endParaRPr lang="en-US" altLang="ja-JP" sz="2800" dirty="0">
              <a:solidFill>
                <a:schemeClr val="bg1"/>
              </a:solidFill>
            </a:endParaRPr>
          </a:p>
          <a:p>
            <a:pPr marL="0" indent="0">
              <a:buFontTx/>
              <a:buNone/>
              <a:defRPr/>
            </a:pPr>
            <a:endParaRPr lang="en-US" altLang="ja-JP" sz="2800" dirty="0">
              <a:solidFill>
                <a:schemeClr val="bg1"/>
              </a:solidFill>
            </a:endParaRPr>
          </a:p>
          <a:p>
            <a:pPr marL="0" indent="0">
              <a:buFontTx/>
              <a:buNone/>
              <a:defRPr/>
            </a:pPr>
            <a:r>
              <a:rPr lang="ja-JP" altLang="en-US" sz="2800" dirty="0">
                <a:solidFill>
                  <a:schemeClr val="bg1"/>
                </a:solidFill>
              </a:rPr>
              <a:t>　　　</a:t>
            </a:r>
            <a:r>
              <a:rPr lang="ja-JP" altLang="en-US" sz="2800" u="sng" dirty="0">
                <a:solidFill>
                  <a:schemeClr val="bg1"/>
                </a:solidFill>
              </a:rPr>
              <a:t>選考通過者のみゼミの参加権</a:t>
            </a:r>
            <a:r>
              <a:rPr lang="ja-JP" altLang="en-US" sz="2800" dirty="0">
                <a:solidFill>
                  <a:schemeClr val="bg1"/>
                </a:solidFill>
              </a:rPr>
              <a:t>　</a:t>
            </a:r>
            <a:endParaRPr lang="en-US" altLang="ja-JP" sz="2800" dirty="0">
              <a:solidFill>
                <a:schemeClr val="bg1"/>
              </a:solidFill>
            </a:endParaRPr>
          </a:p>
          <a:p>
            <a:pPr marL="0" indent="0">
              <a:buFontTx/>
              <a:buNone/>
              <a:defRPr/>
            </a:pPr>
            <a:r>
              <a:rPr lang="ja-JP" altLang="en-US" sz="2800" dirty="0">
                <a:solidFill>
                  <a:schemeClr val="bg1"/>
                </a:solidFill>
              </a:rPr>
              <a:t>　　　　　　　　　　　　↓</a:t>
            </a:r>
            <a:endParaRPr lang="en-US" altLang="ja-JP" sz="2800" dirty="0">
              <a:solidFill>
                <a:schemeClr val="bg1"/>
              </a:solidFill>
            </a:endParaRPr>
          </a:p>
          <a:p>
            <a:pPr marL="0" indent="0">
              <a:buFontTx/>
              <a:buNone/>
              <a:defRPr/>
            </a:pPr>
            <a:r>
              <a:rPr lang="ja-JP" altLang="en-US" sz="2800" dirty="0">
                <a:solidFill>
                  <a:schemeClr val="bg1"/>
                </a:solidFill>
              </a:rPr>
              <a:t>・学部が</a:t>
            </a:r>
            <a:r>
              <a:rPr lang="en-US" altLang="ja-JP" sz="2800" dirty="0">
                <a:solidFill>
                  <a:schemeClr val="bg1"/>
                </a:solidFill>
              </a:rPr>
              <a:t>LOYOLA</a:t>
            </a:r>
            <a:r>
              <a:rPr lang="ja-JP" altLang="en-US" sz="2800" dirty="0">
                <a:solidFill>
                  <a:schemeClr val="bg1"/>
                </a:solidFill>
              </a:rPr>
              <a:t>の履修登録（本人は確認する）</a:t>
            </a:r>
            <a:endParaRPr lang="en-US" altLang="ja-JP"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1_チャート図">
            <a:extLst>
              <a:ext uri="{FF2B5EF4-FFF2-40B4-BE49-F238E27FC236}">
                <a16:creationId xmlns:a16="http://schemas.microsoft.com/office/drawing/2014/main" id="{5CA235D5-1C1E-479D-9CE0-E9EDDD2EB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628775"/>
            <a:ext cx="68421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E2666E35-A838-428A-8272-92DFCFF04B34}"/>
              </a:ext>
            </a:extLst>
          </p:cNvPr>
          <p:cNvSpPr/>
          <p:nvPr/>
        </p:nvSpPr>
        <p:spPr>
          <a:xfrm>
            <a:off x="1403350" y="620713"/>
            <a:ext cx="6697663" cy="720725"/>
          </a:xfrm>
          <a:prstGeom prst="rect">
            <a:avLst/>
          </a:prstGeom>
          <a:solidFill>
            <a:srgbClr val="E455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ja-JP" altLang="en-US" sz="2800" dirty="0">
                <a:latin typeface="HG丸ｺﾞｼｯｸM-PRO"/>
                <a:ea typeface="HG丸ｺﾞｼｯｸM-PRO"/>
                <a:cs typeface="HG丸ｺﾞｼｯｸM-PRO"/>
              </a:rPr>
              <a:t>プログラム修了認定証</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3457</TotalTime>
  <Words>3300</Words>
  <Application>Microsoft Office PowerPoint</Application>
  <PresentationFormat>画面に合わせる (4:3)</PresentationFormat>
  <Paragraphs>241</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HG丸ｺﾞｼｯｸM-PRO</vt:lpstr>
      <vt:lpstr>Arial</vt:lpstr>
      <vt:lpstr>Calibri</vt:lpstr>
      <vt:lpstr>Times New Roman</vt:lpstr>
      <vt:lpstr>標準デザイン</vt:lpstr>
      <vt:lpstr>PowerPoint プレゼンテーション</vt:lpstr>
      <vt:lpstr>PowerPoint プレゼンテーション</vt:lpstr>
      <vt:lpstr>PowerPoint プレゼンテーション</vt:lpstr>
      <vt:lpstr>共通基礎科目</vt:lpstr>
      <vt:lpstr>      個別選択科目</vt:lpstr>
      <vt:lpstr>    　プロジェクト・ゼミ</vt:lpstr>
      <vt:lpstr>プロジェクト・ゼミの申請方法</vt:lpstr>
      <vt:lpstr>プロジェクト・ゼミの履修者決定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修了認定証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　美江</dc:creator>
  <cp:lastModifiedBy>鈴木 彩絵 AYAE SUZUKI</cp:lastModifiedBy>
  <cp:revision>214</cp:revision>
  <cp:lastPrinted>2019-03-24T14:39:54Z</cp:lastPrinted>
  <dcterms:created xsi:type="dcterms:W3CDTF">2014-07-01T03:38:10Z</dcterms:created>
  <dcterms:modified xsi:type="dcterms:W3CDTF">2022-03-24T03:24:55Z</dcterms:modified>
</cp:coreProperties>
</file>